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Lst>
  <p:sldSz cy="32918400" cx="43891200"/>
  <p:notesSz cx="6858000" cy="9144000"/>
  <p:embeddedFontLst>
    <p:embeddedFont>
      <p:font typeface="Montserrat"/>
      <p:regular r:id="rId8"/>
      <p:bold r:id="rId9"/>
      <p:italic r:id="rId10"/>
      <p:boldItalic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747775"/>
          </p15:clr>
        </p15:guide>
        <p15:guide id="2" pos="1382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font" Target="fonts/Montserrat-regular.fntdata"/><Relationship Id="rId11" Type="http://schemas.openxmlformats.org/officeDocument/2006/relationships/font" Target="fonts/Montserrat-boldItalic.fntdata"/><Relationship Id="rId10"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fb1529144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fb15291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496200" y="4765280"/>
            <a:ext cx="40899000" cy="131367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27700"/>
              <a:buNone/>
              <a:defRPr sz="27700"/>
            </a:lvl1pPr>
            <a:lvl2pPr lvl="1" algn="ctr">
              <a:spcBef>
                <a:spcPts val="0"/>
              </a:spcBef>
              <a:spcAft>
                <a:spcPts val="0"/>
              </a:spcAft>
              <a:buSzPts val="27700"/>
              <a:buNone/>
              <a:defRPr sz="27700"/>
            </a:lvl2pPr>
            <a:lvl3pPr lvl="2" algn="ctr">
              <a:spcBef>
                <a:spcPts val="0"/>
              </a:spcBef>
              <a:spcAft>
                <a:spcPts val="0"/>
              </a:spcAft>
              <a:buSzPts val="27700"/>
              <a:buNone/>
              <a:defRPr sz="27700"/>
            </a:lvl3pPr>
            <a:lvl4pPr lvl="3" algn="ctr">
              <a:spcBef>
                <a:spcPts val="0"/>
              </a:spcBef>
              <a:spcAft>
                <a:spcPts val="0"/>
              </a:spcAft>
              <a:buSzPts val="27700"/>
              <a:buNone/>
              <a:defRPr sz="27700"/>
            </a:lvl4pPr>
            <a:lvl5pPr lvl="4" algn="ctr">
              <a:spcBef>
                <a:spcPts val="0"/>
              </a:spcBef>
              <a:spcAft>
                <a:spcPts val="0"/>
              </a:spcAft>
              <a:buSzPts val="27700"/>
              <a:buNone/>
              <a:defRPr sz="27700"/>
            </a:lvl5pPr>
            <a:lvl6pPr lvl="5" algn="ctr">
              <a:spcBef>
                <a:spcPts val="0"/>
              </a:spcBef>
              <a:spcAft>
                <a:spcPts val="0"/>
              </a:spcAft>
              <a:buSzPts val="27700"/>
              <a:buNone/>
              <a:defRPr sz="27700"/>
            </a:lvl6pPr>
            <a:lvl7pPr lvl="6" algn="ctr">
              <a:spcBef>
                <a:spcPts val="0"/>
              </a:spcBef>
              <a:spcAft>
                <a:spcPts val="0"/>
              </a:spcAft>
              <a:buSzPts val="27700"/>
              <a:buNone/>
              <a:defRPr sz="27700"/>
            </a:lvl7pPr>
            <a:lvl8pPr lvl="7" algn="ctr">
              <a:spcBef>
                <a:spcPts val="0"/>
              </a:spcBef>
              <a:spcAft>
                <a:spcPts val="0"/>
              </a:spcAft>
              <a:buSzPts val="27700"/>
              <a:buNone/>
              <a:defRPr sz="27700"/>
            </a:lvl8pPr>
            <a:lvl9pPr lvl="8" algn="ctr">
              <a:spcBef>
                <a:spcPts val="0"/>
              </a:spcBef>
              <a:spcAft>
                <a:spcPts val="0"/>
              </a:spcAft>
              <a:buSzPts val="27700"/>
              <a:buNone/>
              <a:defRPr sz="27700"/>
            </a:lvl9pPr>
          </a:lstStyle>
          <a:p/>
        </p:txBody>
      </p:sp>
      <p:sp>
        <p:nvSpPr>
          <p:cNvPr id="11" name="Google Shape;11;p2"/>
          <p:cNvSpPr txBox="1"/>
          <p:nvPr>
            <p:ph idx="1" type="subTitle"/>
          </p:nvPr>
        </p:nvSpPr>
        <p:spPr>
          <a:xfrm>
            <a:off x="1496160" y="18138400"/>
            <a:ext cx="40899000" cy="5072700"/>
          </a:xfrm>
          <a:prstGeom prst="rect">
            <a:avLst/>
          </a:prstGeom>
        </p:spPr>
        <p:txBody>
          <a:bodyPr anchorCtr="0" anchor="t" bIns="487600" lIns="487600" spcFirstLastPara="1" rIns="487600" wrap="square" tIns="487600">
            <a:normAutofit/>
          </a:bodyPr>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p:txBody>
      </p:sp>
      <p:sp>
        <p:nvSpPr>
          <p:cNvPr id="12" name="Google Shape;12;p2"/>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496160" y="7079200"/>
            <a:ext cx="40899000" cy="125664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64000"/>
              <a:buNone/>
              <a:defRPr sz="64000"/>
            </a:lvl1pPr>
            <a:lvl2pPr lvl="1" algn="ctr">
              <a:spcBef>
                <a:spcPts val="0"/>
              </a:spcBef>
              <a:spcAft>
                <a:spcPts val="0"/>
              </a:spcAft>
              <a:buSzPts val="64000"/>
              <a:buNone/>
              <a:defRPr sz="64000"/>
            </a:lvl2pPr>
            <a:lvl3pPr lvl="2" algn="ctr">
              <a:spcBef>
                <a:spcPts val="0"/>
              </a:spcBef>
              <a:spcAft>
                <a:spcPts val="0"/>
              </a:spcAft>
              <a:buSzPts val="64000"/>
              <a:buNone/>
              <a:defRPr sz="64000"/>
            </a:lvl3pPr>
            <a:lvl4pPr lvl="3" algn="ctr">
              <a:spcBef>
                <a:spcPts val="0"/>
              </a:spcBef>
              <a:spcAft>
                <a:spcPts val="0"/>
              </a:spcAft>
              <a:buSzPts val="64000"/>
              <a:buNone/>
              <a:defRPr sz="64000"/>
            </a:lvl4pPr>
            <a:lvl5pPr lvl="4" algn="ctr">
              <a:spcBef>
                <a:spcPts val="0"/>
              </a:spcBef>
              <a:spcAft>
                <a:spcPts val="0"/>
              </a:spcAft>
              <a:buSzPts val="64000"/>
              <a:buNone/>
              <a:defRPr sz="64000"/>
            </a:lvl5pPr>
            <a:lvl6pPr lvl="5" algn="ctr">
              <a:spcBef>
                <a:spcPts val="0"/>
              </a:spcBef>
              <a:spcAft>
                <a:spcPts val="0"/>
              </a:spcAft>
              <a:buSzPts val="64000"/>
              <a:buNone/>
              <a:defRPr sz="64000"/>
            </a:lvl6pPr>
            <a:lvl7pPr lvl="6" algn="ctr">
              <a:spcBef>
                <a:spcPts val="0"/>
              </a:spcBef>
              <a:spcAft>
                <a:spcPts val="0"/>
              </a:spcAft>
              <a:buSzPts val="64000"/>
              <a:buNone/>
              <a:defRPr sz="64000"/>
            </a:lvl7pPr>
            <a:lvl8pPr lvl="7" algn="ctr">
              <a:spcBef>
                <a:spcPts val="0"/>
              </a:spcBef>
              <a:spcAft>
                <a:spcPts val="0"/>
              </a:spcAft>
              <a:buSzPts val="64000"/>
              <a:buNone/>
              <a:defRPr sz="64000"/>
            </a:lvl8pPr>
            <a:lvl9pPr lvl="8" algn="ctr">
              <a:spcBef>
                <a:spcPts val="0"/>
              </a:spcBef>
              <a:spcAft>
                <a:spcPts val="0"/>
              </a:spcAft>
              <a:buSzPts val="64000"/>
              <a:buNone/>
              <a:defRPr sz="64000"/>
            </a:lvl9pPr>
          </a:lstStyle>
          <a:p>
            <a:r>
              <a:t>xx%</a:t>
            </a:r>
          </a:p>
        </p:txBody>
      </p:sp>
      <p:sp>
        <p:nvSpPr>
          <p:cNvPr id="46" name="Google Shape;46;p11"/>
          <p:cNvSpPr txBox="1"/>
          <p:nvPr>
            <p:ph idx="1" type="body"/>
          </p:nvPr>
        </p:nvSpPr>
        <p:spPr>
          <a:xfrm>
            <a:off x="1496160" y="20174240"/>
            <a:ext cx="40899000" cy="8325000"/>
          </a:xfrm>
          <a:prstGeom prst="rect">
            <a:avLst/>
          </a:prstGeom>
        </p:spPr>
        <p:txBody>
          <a:bodyPr anchorCtr="0" anchor="t" bIns="487600" lIns="487600" spcFirstLastPara="1" rIns="487600" wrap="square" tIns="487600">
            <a:normAutofit/>
          </a:bodyPr>
          <a:lstStyle>
            <a:lvl1pPr indent="-838200" lvl="0" marL="457200" algn="ctr">
              <a:spcBef>
                <a:spcPts val="0"/>
              </a:spcBef>
              <a:spcAft>
                <a:spcPts val="0"/>
              </a:spcAft>
              <a:buSzPts val="9600"/>
              <a:buChar char="●"/>
              <a:defRPr/>
            </a:lvl1pPr>
            <a:lvl2pPr indent="-704850" lvl="1" marL="914400" algn="ctr">
              <a:spcBef>
                <a:spcPts val="0"/>
              </a:spcBef>
              <a:spcAft>
                <a:spcPts val="0"/>
              </a:spcAft>
              <a:buSzPts val="7500"/>
              <a:buChar char="○"/>
              <a:defRPr/>
            </a:lvl2pPr>
            <a:lvl3pPr indent="-704850" lvl="2" marL="1371600" algn="ctr">
              <a:spcBef>
                <a:spcPts val="0"/>
              </a:spcBef>
              <a:spcAft>
                <a:spcPts val="0"/>
              </a:spcAft>
              <a:buSzPts val="7500"/>
              <a:buChar char="■"/>
              <a:defRPr/>
            </a:lvl3pPr>
            <a:lvl4pPr indent="-704850" lvl="3" marL="1828800" algn="ctr">
              <a:spcBef>
                <a:spcPts val="0"/>
              </a:spcBef>
              <a:spcAft>
                <a:spcPts val="0"/>
              </a:spcAft>
              <a:buSzPts val="7500"/>
              <a:buChar char="●"/>
              <a:defRPr/>
            </a:lvl4pPr>
            <a:lvl5pPr indent="-704850" lvl="4" marL="2286000" algn="ctr">
              <a:spcBef>
                <a:spcPts val="0"/>
              </a:spcBef>
              <a:spcAft>
                <a:spcPts val="0"/>
              </a:spcAft>
              <a:buSzPts val="7500"/>
              <a:buChar char="○"/>
              <a:defRPr/>
            </a:lvl5pPr>
            <a:lvl6pPr indent="-704850" lvl="5" marL="2743200" algn="ctr">
              <a:spcBef>
                <a:spcPts val="0"/>
              </a:spcBef>
              <a:spcAft>
                <a:spcPts val="0"/>
              </a:spcAft>
              <a:buSzPts val="7500"/>
              <a:buChar char="■"/>
              <a:defRPr/>
            </a:lvl6pPr>
            <a:lvl7pPr indent="-704850" lvl="6" marL="3200400" algn="ctr">
              <a:spcBef>
                <a:spcPts val="0"/>
              </a:spcBef>
              <a:spcAft>
                <a:spcPts val="0"/>
              </a:spcAft>
              <a:buSzPts val="7500"/>
              <a:buChar char="●"/>
              <a:defRPr/>
            </a:lvl7pPr>
            <a:lvl8pPr indent="-704850" lvl="7" marL="3657600" algn="ctr">
              <a:spcBef>
                <a:spcPts val="0"/>
              </a:spcBef>
              <a:spcAft>
                <a:spcPts val="0"/>
              </a:spcAft>
              <a:buSzPts val="7500"/>
              <a:buChar char="○"/>
              <a:defRPr/>
            </a:lvl8pPr>
            <a:lvl9pPr indent="-704850" lvl="8" marL="4114800" algn="ctr">
              <a:spcBef>
                <a:spcPts val="0"/>
              </a:spcBef>
              <a:spcAft>
                <a:spcPts val="0"/>
              </a:spcAft>
              <a:buSzPts val="7500"/>
              <a:buChar char="■"/>
              <a:defRPr/>
            </a:lvl9pPr>
          </a:lstStyle>
          <a:p/>
        </p:txBody>
      </p:sp>
      <p:sp>
        <p:nvSpPr>
          <p:cNvPr id="47" name="Google Shape;47;p11"/>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496160" y="13765440"/>
            <a:ext cx="40899000" cy="5387400"/>
          </a:xfrm>
          <a:prstGeom prst="rect">
            <a:avLst/>
          </a:prstGeom>
        </p:spPr>
        <p:txBody>
          <a:bodyPr anchorCtr="0" anchor="ctr" bIns="487600" lIns="487600" spcFirstLastPara="1" rIns="487600" wrap="square" tIns="487600">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p:txBody>
      </p:sp>
      <p:sp>
        <p:nvSpPr>
          <p:cNvPr id="15" name="Google Shape;15;p3"/>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18" name="Google Shape;18;p4"/>
          <p:cNvSpPr txBox="1"/>
          <p:nvPr>
            <p:ph idx="1" type="body"/>
          </p:nvPr>
        </p:nvSpPr>
        <p:spPr>
          <a:xfrm>
            <a:off x="1496160" y="7375840"/>
            <a:ext cx="40899000" cy="21864900"/>
          </a:xfrm>
          <a:prstGeom prst="rect">
            <a:avLst/>
          </a:prstGeom>
        </p:spPr>
        <p:txBody>
          <a:bodyPr anchorCtr="0" anchor="t" bIns="487600" lIns="487600" spcFirstLastPara="1" rIns="487600" wrap="square" tIns="487600">
            <a:normAutofit/>
          </a:bodyPr>
          <a:lstStyle>
            <a:lvl1pPr indent="-838200" lvl="0" marL="457200">
              <a:spcBef>
                <a:spcPts val="0"/>
              </a:spcBef>
              <a:spcAft>
                <a:spcPts val="0"/>
              </a:spcAft>
              <a:buSzPts val="9600"/>
              <a:buChar char="●"/>
              <a:defRPr/>
            </a:lvl1pPr>
            <a:lvl2pPr indent="-704850" lvl="1" marL="914400">
              <a:spcBef>
                <a:spcPts val="0"/>
              </a:spcBef>
              <a:spcAft>
                <a:spcPts val="0"/>
              </a:spcAft>
              <a:buSzPts val="7500"/>
              <a:buChar char="○"/>
              <a:defRPr/>
            </a:lvl2pPr>
            <a:lvl3pPr indent="-704850" lvl="2" marL="1371600">
              <a:spcBef>
                <a:spcPts val="0"/>
              </a:spcBef>
              <a:spcAft>
                <a:spcPts val="0"/>
              </a:spcAft>
              <a:buSzPts val="7500"/>
              <a:buChar char="■"/>
              <a:defRPr/>
            </a:lvl3pPr>
            <a:lvl4pPr indent="-704850" lvl="3" marL="1828800">
              <a:spcBef>
                <a:spcPts val="0"/>
              </a:spcBef>
              <a:spcAft>
                <a:spcPts val="0"/>
              </a:spcAft>
              <a:buSzPts val="7500"/>
              <a:buChar char="●"/>
              <a:defRPr/>
            </a:lvl4pPr>
            <a:lvl5pPr indent="-704850" lvl="4" marL="2286000">
              <a:spcBef>
                <a:spcPts val="0"/>
              </a:spcBef>
              <a:spcAft>
                <a:spcPts val="0"/>
              </a:spcAft>
              <a:buSzPts val="7500"/>
              <a:buChar char="○"/>
              <a:defRPr/>
            </a:lvl5pPr>
            <a:lvl6pPr indent="-704850" lvl="5" marL="2743200">
              <a:spcBef>
                <a:spcPts val="0"/>
              </a:spcBef>
              <a:spcAft>
                <a:spcPts val="0"/>
              </a:spcAft>
              <a:buSzPts val="7500"/>
              <a:buChar char="■"/>
              <a:defRPr/>
            </a:lvl6pPr>
            <a:lvl7pPr indent="-704850" lvl="6" marL="3200400">
              <a:spcBef>
                <a:spcPts val="0"/>
              </a:spcBef>
              <a:spcAft>
                <a:spcPts val="0"/>
              </a:spcAft>
              <a:buSzPts val="7500"/>
              <a:buChar char="●"/>
              <a:defRPr/>
            </a:lvl7pPr>
            <a:lvl8pPr indent="-704850" lvl="7" marL="3657600">
              <a:spcBef>
                <a:spcPts val="0"/>
              </a:spcBef>
              <a:spcAft>
                <a:spcPts val="0"/>
              </a:spcAft>
              <a:buSzPts val="7500"/>
              <a:buChar char="○"/>
              <a:defRPr/>
            </a:lvl8pPr>
            <a:lvl9pPr indent="-704850" lvl="8" marL="4114800">
              <a:spcBef>
                <a:spcPts val="0"/>
              </a:spcBef>
              <a:spcAft>
                <a:spcPts val="0"/>
              </a:spcAft>
              <a:buSzPts val="7500"/>
              <a:buChar char="■"/>
              <a:defRPr/>
            </a:lvl9pPr>
          </a:lstStyle>
          <a:p/>
        </p:txBody>
      </p:sp>
      <p:sp>
        <p:nvSpPr>
          <p:cNvPr id="19" name="Google Shape;19;p4"/>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2" name="Google Shape;22;p5"/>
          <p:cNvSpPr txBox="1"/>
          <p:nvPr>
            <p:ph idx="1" type="body"/>
          </p:nvPr>
        </p:nvSpPr>
        <p:spPr>
          <a:xfrm>
            <a:off x="1496160" y="7375840"/>
            <a:ext cx="19199400" cy="21864900"/>
          </a:xfrm>
          <a:prstGeom prst="rect">
            <a:avLst/>
          </a:prstGeom>
        </p:spPr>
        <p:txBody>
          <a:bodyPr anchorCtr="0" anchor="t" bIns="487600" lIns="487600" spcFirstLastPara="1" rIns="487600" wrap="square" tIns="487600">
            <a:normAutofit/>
          </a:bodyPr>
          <a:lstStyle>
            <a:lvl1pPr indent="-704850" lvl="0" marL="457200">
              <a:spcBef>
                <a:spcPts val="0"/>
              </a:spcBef>
              <a:spcAft>
                <a:spcPts val="0"/>
              </a:spcAft>
              <a:buSzPts val="7500"/>
              <a:buChar char="●"/>
              <a:defRPr sz="75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23" name="Google Shape;23;p5"/>
          <p:cNvSpPr txBox="1"/>
          <p:nvPr>
            <p:ph idx="2" type="body"/>
          </p:nvPr>
        </p:nvSpPr>
        <p:spPr>
          <a:xfrm>
            <a:off x="23195520" y="7375840"/>
            <a:ext cx="19199400" cy="21864900"/>
          </a:xfrm>
          <a:prstGeom prst="rect">
            <a:avLst/>
          </a:prstGeom>
        </p:spPr>
        <p:txBody>
          <a:bodyPr anchorCtr="0" anchor="t" bIns="487600" lIns="487600" spcFirstLastPara="1" rIns="487600" wrap="square" tIns="487600">
            <a:normAutofit/>
          </a:bodyPr>
          <a:lstStyle>
            <a:lvl1pPr indent="-704850" lvl="0" marL="457200">
              <a:spcBef>
                <a:spcPts val="0"/>
              </a:spcBef>
              <a:spcAft>
                <a:spcPts val="0"/>
              </a:spcAft>
              <a:buSzPts val="7500"/>
              <a:buChar char="●"/>
              <a:defRPr sz="75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24" name="Google Shape;24;p5"/>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7" name="Google Shape;27;p6"/>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496160" y="3555840"/>
            <a:ext cx="13478400" cy="4836600"/>
          </a:xfrm>
          <a:prstGeom prst="rect">
            <a:avLst/>
          </a:prstGeom>
        </p:spPr>
        <p:txBody>
          <a:bodyPr anchorCtr="0" anchor="b" bIns="487600" lIns="487600" spcFirstLastPara="1" rIns="487600" wrap="square" tIns="48760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0" name="Google Shape;30;p7"/>
          <p:cNvSpPr txBox="1"/>
          <p:nvPr>
            <p:ph idx="1" type="body"/>
          </p:nvPr>
        </p:nvSpPr>
        <p:spPr>
          <a:xfrm>
            <a:off x="1496160" y="8893440"/>
            <a:ext cx="13478400" cy="20348100"/>
          </a:xfrm>
          <a:prstGeom prst="rect">
            <a:avLst/>
          </a:prstGeom>
        </p:spPr>
        <p:txBody>
          <a:bodyPr anchorCtr="0" anchor="t" bIns="487600" lIns="487600" spcFirstLastPara="1" rIns="487600" wrap="square" tIns="487600">
            <a:normAutofit/>
          </a:bodyPr>
          <a:lstStyle>
            <a:lvl1pPr indent="-635000" lvl="0" marL="457200">
              <a:spcBef>
                <a:spcPts val="0"/>
              </a:spcBef>
              <a:spcAft>
                <a:spcPts val="0"/>
              </a:spcAft>
              <a:buSzPts val="6400"/>
              <a:buChar char="●"/>
              <a:defRPr sz="64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31" name="Google Shape;31;p7"/>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353200" y="2880960"/>
            <a:ext cx="30565500" cy="26181000"/>
          </a:xfrm>
          <a:prstGeom prst="rect">
            <a:avLst/>
          </a:prstGeom>
        </p:spPr>
        <p:txBody>
          <a:bodyPr anchorCtr="0" anchor="ctr" bIns="487600" lIns="487600" spcFirstLastPara="1" rIns="487600" wrap="square" tIns="487600">
            <a:normAutofit/>
          </a:bodyPr>
          <a:lstStyle>
            <a:lvl1pPr lvl="0">
              <a:spcBef>
                <a:spcPts val="0"/>
              </a:spcBef>
              <a:spcAft>
                <a:spcPts val="0"/>
              </a:spcAft>
              <a:buSzPts val="25600"/>
              <a:buNone/>
              <a:defRPr sz="25600"/>
            </a:lvl1pPr>
            <a:lvl2pPr lvl="1">
              <a:spcBef>
                <a:spcPts val="0"/>
              </a:spcBef>
              <a:spcAft>
                <a:spcPts val="0"/>
              </a:spcAft>
              <a:buSzPts val="25600"/>
              <a:buNone/>
              <a:defRPr sz="25600"/>
            </a:lvl2pPr>
            <a:lvl3pPr lvl="2">
              <a:spcBef>
                <a:spcPts val="0"/>
              </a:spcBef>
              <a:spcAft>
                <a:spcPts val="0"/>
              </a:spcAft>
              <a:buSzPts val="25600"/>
              <a:buNone/>
              <a:defRPr sz="25600"/>
            </a:lvl3pPr>
            <a:lvl4pPr lvl="3">
              <a:spcBef>
                <a:spcPts val="0"/>
              </a:spcBef>
              <a:spcAft>
                <a:spcPts val="0"/>
              </a:spcAft>
              <a:buSzPts val="25600"/>
              <a:buNone/>
              <a:defRPr sz="25600"/>
            </a:lvl4pPr>
            <a:lvl5pPr lvl="4">
              <a:spcBef>
                <a:spcPts val="0"/>
              </a:spcBef>
              <a:spcAft>
                <a:spcPts val="0"/>
              </a:spcAft>
              <a:buSzPts val="25600"/>
              <a:buNone/>
              <a:defRPr sz="25600"/>
            </a:lvl5pPr>
            <a:lvl6pPr lvl="5">
              <a:spcBef>
                <a:spcPts val="0"/>
              </a:spcBef>
              <a:spcAft>
                <a:spcPts val="0"/>
              </a:spcAft>
              <a:buSzPts val="25600"/>
              <a:buNone/>
              <a:defRPr sz="25600"/>
            </a:lvl6pPr>
            <a:lvl7pPr lvl="6">
              <a:spcBef>
                <a:spcPts val="0"/>
              </a:spcBef>
              <a:spcAft>
                <a:spcPts val="0"/>
              </a:spcAft>
              <a:buSzPts val="25600"/>
              <a:buNone/>
              <a:defRPr sz="25600"/>
            </a:lvl7pPr>
            <a:lvl8pPr lvl="7">
              <a:spcBef>
                <a:spcPts val="0"/>
              </a:spcBef>
              <a:spcAft>
                <a:spcPts val="0"/>
              </a:spcAft>
              <a:buSzPts val="25600"/>
              <a:buNone/>
              <a:defRPr sz="25600"/>
            </a:lvl8pPr>
            <a:lvl9pPr lvl="8">
              <a:spcBef>
                <a:spcPts val="0"/>
              </a:spcBef>
              <a:spcAft>
                <a:spcPts val="0"/>
              </a:spcAft>
              <a:buSzPts val="25600"/>
              <a:buNone/>
              <a:defRPr sz="25600"/>
            </a:lvl9pPr>
          </a:lstStyle>
          <a:p/>
        </p:txBody>
      </p:sp>
      <p:sp>
        <p:nvSpPr>
          <p:cNvPr id="34" name="Google Shape;34;p8"/>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1945600" y="-800"/>
            <a:ext cx="21945600" cy="32918400"/>
          </a:xfrm>
          <a:prstGeom prst="rect">
            <a:avLst/>
          </a:prstGeom>
          <a:solidFill>
            <a:schemeClr val="lt2"/>
          </a:solidFill>
          <a:ln>
            <a:noFill/>
          </a:ln>
        </p:spPr>
        <p:txBody>
          <a:bodyPr anchorCtr="0" anchor="ctr" bIns="487600" lIns="487600" spcFirstLastPara="1" rIns="487600" wrap="square" tIns="4876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274400" y="7892320"/>
            <a:ext cx="19416900" cy="94866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22400"/>
              <a:buNone/>
              <a:defRPr sz="22400"/>
            </a:lvl1pPr>
            <a:lvl2pPr lvl="1" algn="ctr">
              <a:spcBef>
                <a:spcPts val="0"/>
              </a:spcBef>
              <a:spcAft>
                <a:spcPts val="0"/>
              </a:spcAft>
              <a:buSzPts val="22400"/>
              <a:buNone/>
              <a:defRPr sz="22400"/>
            </a:lvl2pPr>
            <a:lvl3pPr lvl="2" algn="ctr">
              <a:spcBef>
                <a:spcPts val="0"/>
              </a:spcBef>
              <a:spcAft>
                <a:spcPts val="0"/>
              </a:spcAft>
              <a:buSzPts val="22400"/>
              <a:buNone/>
              <a:defRPr sz="22400"/>
            </a:lvl3pPr>
            <a:lvl4pPr lvl="3" algn="ctr">
              <a:spcBef>
                <a:spcPts val="0"/>
              </a:spcBef>
              <a:spcAft>
                <a:spcPts val="0"/>
              </a:spcAft>
              <a:buSzPts val="22400"/>
              <a:buNone/>
              <a:defRPr sz="22400"/>
            </a:lvl4pPr>
            <a:lvl5pPr lvl="4" algn="ctr">
              <a:spcBef>
                <a:spcPts val="0"/>
              </a:spcBef>
              <a:spcAft>
                <a:spcPts val="0"/>
              </a:spcAft>
              <a:buSzPts val="22400"/>
              <a:buNone/>
              <a:defRPr sz="22400"/>
            </a:lvl5pPr>
            <a:lvl6pPr lvl="5" algn="ctr">
              <a:spcBef>
                <a:spcPts val="0"/>
              </a:spcBef>
              <a:spcAft>
                <a:spcPts val="0"/>
              </a:spcAft>
              <a:buSzPts val="22400"/>
              <a:buNone/>
              <a:defRPr sz="22400"/>
            </a:lvl6pPr>
            <a:lvl7pPr lvl="6" algn="ctr">
              <a:spcBef>
                <a:spcPts val="0"/>
              </a:spcBef>
              <a:spcAft>
                <a:spcPts val="0"/>
              </a:spcAft>
              <a:buSzPts val="22400"/>
              <a:buNone/>
              <a:defRPr sz="22400"/>
            </a:lvl7pPr>
            <a:lvl8pPr lvl="7" algn="ctr">
              <a:spcBef>
                <a:spcPts val="0"/>
              </a:spcBef>
              <a:spcAft>
                <a:spcPts val="0"/>
              </a:spcAft>
              <a:buSzPts val="22400"/>
              <a:buNone/>
              <a:defRPr sz="22400"/>
            </a:lvl8pPr>
            <a:lvl9pPr lvl="8" algn="ctr">
              <a:spcBef>
                <a:spcPts val="0"/>
              </a:spcBef>
              <a:spcAft>
                <a:spcPts val="0"/>
              </a:spcAft>
              <a:buSzPts val="22400"/>
              <a:buNone/>
              <a:defRPr sz="22400"/>
            </a:lvl9pPr>
          </a:lstStyle>
          <a:p/>
        </p:txBody>
      </p:sp>
      <p:sp>
        <p:nvSpPr>
          <p:cNvPr id="38" name="Google Shape;38;p9"/>
          <p:cNvSpPr txBox="1"/>
          <p:nvPr>
            <p:ph idx="1" type="subTitle"/>
          </p:nvPr>
        </p:nvSpPr>
        <p:spPr>
          <a:xfrm>
            <a:off x="1274400" y="17939680"/>
            <a:ext cx="19416900" cy="7904700"/>
          </a:xfrm>
          <a:prstGeom prst="rect">
            <a:avLst/>
          </a:prstGeom>
        </p:spPr>
        <p:txBody>
          <a:bodyPr anchorCtr="0" anchor="t" bIns="487600" lIns="487600" spcFirstLastPara="1" rIns="487600" wrap="square" tIns="487600">
            <a:norm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p:txBody>
      </p:sp>
      <p:sp>
        <p:nvSpPr>
          <p:cNvPr id="39" name="Google Shape;39;p9"/>
          <p:cNvSpPr txBox="1"/>
          <p:nvPr>
            <p:ph idx="2" type="body"/>
          </p:nvPr>
        </p:nvSpPr>
        <p:spPr>
          <a:xfrm>
            <a:off x="23709600" y="4634080"/>
            <a:ext cx="18417600" cy="23648700"/>
          </a:xfrm>
          <a:prstGeom prst="rect">
            <a:avLst/>
          </a:prstGeom>
        </p:spPr>
        <p:txBody>
          <a:bodyPr anchorCtr="0" anchor="ctr" bIns="487600" lIns="487600" spcFirstLastPara="1" rIns="487600" wrap="square" tIns="487600">
            <a:normAutofit/>
          </a:bodyPr>
          <a:lstStyle>
            <a:lvl1pPr indent="-838200" lvl="0" marL="457200">
              <a:spcBef>
                <a:spcPts val="0"/>
              </a:spcBef>
              <a:spcAft>
                <a:spcPts val="0"/>
              </a:spcAft>
              <a:buSzPts val="9600"/>
              <a:buChar char="●"/>
              <a:defRPr/>
            </a:lvl1pPr>
            <a:lvl2pPr indent="-704850" lvl="1" marL="914400">
              <a:spcBef>
                <a:spcPts val="0"/>
              </a:spcBef>
              <a:spcAft>
                <a:spcPts val="0"/>
              </a:spcAft>
              <a:buSzPts val="7500"/>
              <a:buChar char="○"/>
              <a:defRPr/>
            </a:lvl2pPr>
            <a:lvl3pPr indent="-704850" lvl="2" marL="1371600">
              <a:spcBef>
                <a:spcPts val="0"/>
              </a:spcBef>
              <a:spcAft>
                <a:spcPts val="0"/>
              </a:spcAft>
              <a:buSzPts val="7500"/>
              <a:buChar char="■"/>
              <a:defRPr/>
            </a:lvl3pPr>
            <a:lvl4pPr indent="-704850" lvl="3" marL="1828800">
              <a:spcBef>
                <a:spcPts val="0"/>
              </a:spcBef>
              <a:spcAft>
                <a:spcPts val="0"/>
              </a:spcAft>
              <a:buSzPts val="7500"/>
              <a:buChar char="●"/>
              <a:defRPr/>
            </a:lvl4pPr>
            <a:lvl5pPr indent="-704850" lvl="4" marL="2286000">
              <a:spcBef>
                <a:spcPts val="0"/>
              </a:spcBef>
              <a:spcAft>
                <a:spcPts val="0"/>
              </a:spcAft>
              <a:buSzPts val="7500"/>
              <a:buChar char="○"/>
              <a:defRPr/>
            </a:lvl5pPr>
            <a:lvl6pPr indent="-704850" lvl="5" marL="2743200">
              <a:spcBef>
                <a:spcPts val="0"/>
              </a:spcBef>
              <a:spcAft>
                <a:spcPts val="0"/>
              </a:spcAft>
              <a:buSzPts val="7500"/>
              <a:buChar char="■"/>
              <a:defRPr/>
            </a:lvl6pPr>
            <a:lvl7pPr indent="-704850" lvl="6" marL="3200400">
              <a:spcBef>
                <a:spcPts val="0"/>
              </a:spcBef>
              <a:spcAft>
                <a:spcPts val="0"/>
              </a:spcAft>
              <a:buSzPts val="7500"/>
              <a:buChar char="●"/>
              <a:defRPr/>
            </a:lvl7pPr>
            <a:lvl8pPr indent="-704850" lvl="7" marL="3657600">
              <a:spcBef>
                <a:spcPts val="0"/>
              </a:spcBef>
              <a:spcAft>
                <a:spcPts val="0"/>
              </a:spcAft>
              <a:buSzPts val="7500"/>
              <a:buChar char="○"/>
              <a:defRPr/>
            </a:lvl8pPr>
            <a:lvl9pPr indent="-704850" lvl="8" marL="4114800">
              <a:spcBef>
                <a:spcPts val="0"/>
              </a:spcBef>
              <a:spcAft>
                <a:spcPts val="0"/>
              </a:spcAft>
              <a:buSzPts val="7500"/>
              <a:buChar char="■"/>
              <a:defRPr/>
            </a:lvl9pPr>
          </a:lstStyle>
          <a:p/>
        </p:txBody>
      </p:sp>
      <p:sp>
        <p:nvSpPr>
          <p:cNvPr id="40" name="Google Shape;40;p9"/>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496160" y="27075680"/>
            <a:ext cx="28794300" cy="3872700"/>
          </a:xfrm>
          <a:prstGeom prst="rect">
            <a:avLst/>
          </a:prstGeom>
        </p:spPr>
        <p:txBody>
          <a:bodyPr anchorCtr="0" anchor="ctr" bIns="487600" lIns="487600" spcFirstLastPara="1" rIns="487600" wrap="square" tIns="487600">
            <a:normAutofit/>
          </a:bodyPr>
          <a:lstStyle>
            <a:lvl1pPr indent="-228600" lvl="0" marL="457200">
              <a:lnSpc>
                <a:spcPct val="100000"/>
              </a:lnSpc>
              <a:spcBef>
                <a:spcPts val="0"/>
              </a:spcBef>
              <a:spcAft>
                <a:spcPts val="0"/>
              </a:spcAft>
              <a:buSzPts val="9600"/>
              <a:buNone/>
              <a:defRPr/>
            </a:lvl1pPr>
          </a:lstStyle>
          <a:p/>
        </p:txBody>
      </p:sp>
      <p:sp>
        <p:nvSpPr>
          <p:cNvPr id="43" name="Google Shape;43;p10"/>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96160" y="2848160"/>
            <a:ext cx="40899000" cy="3665400"/>
          </a:xfrm>
          <a:prstGeom prst="rect">
            <a:avLst/>
          </a:prstGeom>
          <a:noFill/>
          <a:ln>
            <a:noFill/>
          </a:ln>
        </p:spPr>
        <p:txBody>
          <a:bodyPr anchorCtr="0" anchor="t" bIns="487600" lIns="487600" spcFirstLastPara="1" rIns="487600" wrap="square" tIns="487600">
            <a:normAutofit/>
          </a:bodyPr>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p:txBody>
      </p:sp>
      <p:sp>
        <p:nvSpPr>
          <p:cNvPr id="7" name="Google Shape;7;p1"/>
          <p:cNvSpPr txBox="1"/>
          <p:nvPr>
            <p:ph idx="1" type="body"/>
          </p:nvPr>
        </p:nvSpPr>
        <p:spPr>
          <a:xfrm>
            <a:off x="1496160" y="7375840"/>
            <a:ext cx="40899000" cy="21864900"/>
          </a:xfrm>
          <a:prstGeom prst="rect">
            <a:avLst/>
          </a:prstGeom>
          <a:noFill/>
          <a:ln>
            <a:noFill/>
          </a:ln>
        </p:spPr>
        <p:txBody>
          <a:bodyPr anchorCtr="0" anchor="t" bIns="487600" lIns="487600" spcFirstLastPara="1" rIns="487600" wrap="square" tIns="487600">
            <a:normAutofit/>
          </a:bodyPr>
          <a:lstStyle>
            <a:lvl1pPr indent="-838200" lvl="0" marL="457200">
              <a:lnSpc>
                <a:spcPct val="115000"/>
              </a:lnSpc>
              <a:spcBef>
                <a:spcPts val="0"/>
              </a:spcBef>
              <a:spcAft>
                <a:spcPts val="0"/>
              </a:spcAft>
              <a:buClr>
                <a:schemeClr val="dk2"/>
              </a:buClr>
              <a:buSzPts val="9600"/>
              <a:buChar char="●"/>
              <a:defRPr sz="9600">
                <a:solidFill>
                  <a:schemeClr val="dk2"/>
                </a:solidFill>
              </a:defRPr>
            </a:lvl1pPr>
            <a:lvl2pPr indent="-704850" lvl="1" marL="914400">
              <a:lnSpc>
                <a:spcPct val="115000"/>
              </a:lnSpc>
              <a:spcBef>
                <a:spcPts val="0"/>
              </a:spcBef>
              <a:spcAft>
                <a:spcPts val="0"/>
              </a:spcAft>
              <a:buClr>
                <a:schemeClr val="dk2"/>
              </a:buClr>
              <a:buSzPts val="7500"/>
              <a:buChar char="○"/>
              <a:defRPr sz="7500">
                <a:solidFill>
                  <a:schemeClr val="dk2"/>
                </a:solidFill>
              </a:defRPr>
            </a:lvl2pPr>
            <a:lvl3pPr indent="-704850" lvl="2" marL="1371600">
              <a:lnSpc>
                <a:spcPct val="115000"/>
              </a:lnSpc>
              <a:spcBef>
                <a:spcPts val="0"/>
              </a:spcBef>
              <a:spcAft>
                <a:spcPts val="0"/>
              </a:spcAft>
              <a:buClr>
                <a:schemeClr val="dk2"/>
              </a:buClr>
              <a:buSzPts val="7500"/>
              <a:buChar char="■"/>
              <a:defRPr sz="7500">
                <a:solidFill>
                  <a:schemeClr val="dk2"/>
                </a:solidFill>
              </a:defRPr>
            </a:lvl3pPr>
            <a:lvl4pPr indent="-704850" lvl="3" marL="1828800">
              <a:lnSpc>
                <a:spcPct val="115000"/>
              </a:lnSpc>
              <a:spcBef>
                <a:spcPts val="0"/>
              </a:spcBef>
              <a:spcAft>
                <a:spcPts val="0"/>
              </a:spcAft>
              <a:buClr>
                <a:schemeClr val="dk2"/>
              </a:buClr>
              <a:buSzPts val="7500"/>
              <a:buChar char="●"/>
              <a:defRPr sz="7500">
                <a:solidFill>
                  <a:schemeClr val="dk2"/>
                </a:solidFill>
              </a:defRPr>
            </a:lvl4pPr>
            <a:lvl5pPr indent="-704850" lvl="4" marL="2286000">
              <a:lnSpc>
                <a:spcPct val="115000"/>
              </a:lnSpc>
              <a:spcBef>
                <a:spcPts val="0"/>
              </a:spcBef>
              <a:spcAft>
                <a:spcPts val="0"/>
              </a:spcAft>
              <a:buClr>
                <a:schemeClr val="dk2"/>
              </a:buClr>
              <a:buSzPts val="7500"/>
              <a:buChar char="○"/>
              <a:defRPr sz="7500">
                <a:solidFill>
                  <a:schemeClr val="dk2"/>
                </a:solidFill>
              </a:defRPr>
            </a:lvl5pPr>
            <a:lvl6pPr indent="-704850" lvl="5" marL="2743200">
              <a:lnSpc>
                <a:spcPct val="115000"/>
              </a:lnSpc>
              <a:spcBef>
                <a:spcPts val="0"/>
              </a:spcBef>
              <a:spcAft>
                <a:spcPts val="0"/>
              </a:spcAft>
              <a:buClr>
                <a:schemeClr val="dk2"/>
              </a:buClr>
              <a:buSzPts val="7500"/>
              <a:buChar char="■"/>
              <a:defRPr sz="7500">
                <a:solidFill>
                  <a:schemeClr val="dk2"/>
                </a:solidFill>
              </a:defRPr>
            </a:lvl6pPr>
            <a:lvl7pPr indent="-704850" lvl="6" marL="3200400">
              <a:lnSpc>
                <a:spcPct val="115000"/>
              </a:lnSpc>
              <a:spcBef>
                <a:spcPts val="0"/>
              </a:spcBef>
              <a:spcAft>
                <a:spcPts val="0"/>
              </a:spcAft>
              <a:buClr>
                <a:schemeClr val="dk2"/>
              </a:buClr>
              <a:buSzPts val="7500"/>
              <a:buChar char="●"/>
              <a:defRPr sz="7500">
                <a:solidFill>
                  <a:schemeClr val="dk2"/>
                </a:solidFill>
              </a:defRPr>
            </a:lvl7pPr>
            <a:lvl8pPr indent="-704850" lvl="7" marL="3657600">
              <a:lnSpc>
                <a:spcPct val="115000"/>
              </a:lnSpc>
              <a:spcBef>
                <a:spcPts val="0"/>
              </a:spcBef>
              <a:spcAft>
                <a:spcPts val="0"/>
              </a:spcAft>
              <a:buClr>
                <a:schemeClr val="dk2"/>
              </a:buClr>
              <a:buSzPts val="7500"/>
              <a:buChar char="○"/>
              <a:defRPr sz="7500">
                <a:solidFill>
                  <a:schemeClr val="dk2"/>
                </a:solidFill>
              </a:defRPr>
            </a:lvl8pPr>
            <a:lvl9pPr indent="-704850" lvl="8" marL="4114800">
              <a:lnSpc>
                <a:spcPct val="115000"/>
              </a:lnSpc>
              <a:spcBef>
                <a:spcPts val="0"/>
              </a:spcBef>
              <a:spcAft>
                <a:spcPts val="0"/>
              </a:spcAft>
              <a:buClr>
                <a:schemeClr val="dk2"/>
              </a:buClr>
              <a:buSzPts val="7500"/>
              <a:buChar char="■"/>
              <a:defRPr sz="7500">
                <a:solidFill>
                  <a:schemeClr val="dk2"/>
                </a:solidFill>
              </a:defRPr>
            </a:lvl9pPr>
          </a:lstStyle>
          <a:p/>
        </p:txBody>
      </p:sp>
      <p:sp>
        <p:nvSpPr>
          <p:cNvPr id="8" name="Google Shape;8;p1"/>
          <p:cNvSpPr txBox="1"/>
          <p:nvPr>
            <p:ph idx="12" type="sldNum"/>
          </p:nvPr>
        </p:nvSpPr>
        <p:spPr>
          <a:xfrm>
            <a:off x="40667798" y="29844588"/>
            <a:ext cx="2633700" cy="2519100"/>
          </a:xfrm>
          <a:prstGeom prst="rect">
            <a:avLst/>
          </a:prstGeom>
          <a:noFill/>
          <a:ln>
            <a:noFill/>
          </a:ln>
        </p:spPr>
        <p:txBody>
          <a:bodyPr anchorCtr="0" anchor="ctr" bIns="487600" lIns="487600" spcFirstLastPara="1" rIns="487600" wrap="square" tIns="487600">
            <a:norm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40" Type="http://schemas.openxmlformats.org/officeDocument/2006/relationships/image" Target="../media/image41.png"/><Relationship Id="rId42" Type="http://schemas.openxmlformats.org/officeDocument/2006/relationships/image" Target="../media/image44.png"/><Relationship Id="rId41" Type="http://schemas.openxmlformats.org/officeDocument/2006/relationships/image" Target="../media/image31.png"/><Relationship Id="rId44" Type="http://schemas.openxmlformats.org/officeDocument/2006/relationships/image" Target="../media/image29.png"/><Relationship Id="rId43" Type="http://schemas.openxmlformats.org/officeDocument/2006/relationships/image" Target="../media/image42.png"/><Relationship Id="rId46" Type="http://schemas.openxmlformats.org/officeDocument/2006/relationships/image" Target="../media/image64.png"/><Relationship Id="rId45" Type="http://schemas.openxmlformats.org/officeDocument/2006/relationships/image" Target="../media/image56.png"/><Relationship Id="rId80" Type="http://schemas.openxmlformats.org/officeDocument/2006/relationships/image" Target="../media/image164.png"/><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24.png"/><Relationship Id="rId9" Type="http://schemas.openxmlformats.org/officeDocument/2006/relationships/image" Target="../media/image12.png"/><Relationship Id="rId48" Type="http://schemas.openxmlformats.org/officeDocument/2006/relationships/image" Target="../media/image45.png"/><Relationship Id="rId47" Type="http://schemas.openxmlformats.org/officeDocument/2006/relationships/image" Target="../media/image49.png"/><Relationship Id="rId49" Type="http://schemas.openxmlformats.org/officeDocument/2006/relationships/image" Target="../media/image48.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0.png"/><Relationship Id="rId73" Type="http://schemas.openxmlformats.org/officeDocument/2006/relationships/image" Target="../media/image91.png"/><Relationship Id="rId72" Type="http://schemas.openxmlformats.org/officeDocument/2006/relationships/image" Target="../media/image59.png"/><Relationship Id="rId31" Type="http://schemas.openxmlformats.org/officeDocument/2006/relationships/image" Target="../media/image18.png"/><Relationship Id="rId75" Type="http://schemas.openxmlformats.org/officeDocument/2006/relationships/image" Target="../media/image121.png"/><Relationship Id="rId30" Type="http://schemas.openxmlformats.org/officeDocument/2006/relationships/image" Target="../media/image33.png"/><Relationship Id="rId74" Type="http://schemas.openxmlformats.org/officeDocument/2006/relationships/image" Target="../media/image116.png"/><Relationship Id="rId33" Type="http://schemas.openxmlformats.org/officeDocument/2006/relationships/image" Target="../media/image34.png"/><Relationship Id="rId77" Type="http://schemas.openxmlformats.org/officeDocument/2006/relationships/image" Target="../media/image78.png"/><Relationship Id="rId32" Type="http://schemas.openxmlformats.org/officeDocument/2006/relationships/image" Target="../media/image23.png"/><Relationship Id="rId76" Type="http://schemas.openxmlformats.org/officeDocument/2006/relationships/image" Target="../media/image84.png"/><Relationship Id="rId35" Type="http://schemas.openxmlformats.org/officeDocument/2006/relationships/image" Target="../media/image30.png"/><Relationship Id="rId79" Type="http://schemas.openxmlformats.org/officeDocument/2006/relationships/image" Target="../media/image66.png"/><Relationship Id="rId34" Type="http://schemas.openxmlformats.org/officeDocument/2006/relationships/image" Target="../media/image36.png"/><Relationship Id="rId78" Type="http://schemas.openxmlformats.org/officeDocument/2006/relationships/image" Target="../media/image119.png"/><Relationship Id="rId71" Type="http://schemas.openxmlformats.org/officeDocument/2006/relationships/image" Target="../media/image82.png"/><Relationship Id="rId70" Type="http://schemas.openxmlformats.org/officeDocument/2006/relationships/image" Target="../media/image210.png"/><Relationship Id="rId37" Type="http://schemas.openxmlformats.org/officeDocument/2006/relationships/image" Target="../media/image54.png"/><Relationship Id="rId36" Type="http://schemas.openxmlformats.org/officeDocument/2006/relationships/image" Target="../media/image43.png"/><Relationship Id="rId39" Type="http://schemas.openxmlformats.org/officeDocument/2006/relationships/image" Target="../media/image27.png"/><Relationship Id="rId38" Type="http://schemas.openxmlformats.org/officeDocument/2006/relationships/image" Target="../media/image39.png"/><Relationship Id="rId62" Type="http://schemas.openxmlformats.org/officeDocument/2006/relationships/image" Target="../media/image57.png"/><Relationship Id="rId61" Type="http://schemas.openxmlformats.org/officeDocument/2006/relationships/image" Target="../media/image52.png"/><Relationship Id="rId20" Type="http://schemas.openxmlformats.org/officeDocument/2006/relationships/image" Target="../media/image4.png"/><Relationship Id="rId64" Type="http://schemas.openxmlformats.org/officeDocument/2006/relationships/image" Target="../media/image61.png"/><Relationship Id="rId63" Type="http://schemas.openxmlformats.org/officeDocument/2006/relationships/image" Target="../media/image58.png"/><Relationship Id="rId22" Type="http://schemas.openxmlformats.org/officeDocument/2006/relationships/image" Target="../media/image2.png"/><Relationship Id="rId66" Type="http://schemas.openxmlformats.org/officeDocument/2006/relationships/image" Target="../media/image70.png"/><Relationship Id="rId21" Type="http://schemas.openxmlformats.org/officeDocument/2006/relationships/image" Target="../media/image21.png"/><Relationship Id="rId65" Type="http://schemas.openxmlformats.org/officeDocument/2006/relationships/image" Target="../media/image68.png"/><Relationship Id="rId24" Type="http://schemas.openxmlformats.org/officeDocument/2006/relationships/image" Target="../media/image17.png"/><Relationship Id="rId68" Type="http://schemas.openxmlformats.org/officeDocument/2006/relationships/image" Target="../media/image62.png"/><Relationship Id="rId23" Type="http://schemas.openxmlformats.org/officeDocument/2006/relationships/image" Target="../media/image15.png"/><Relationship Id="rId67" Type="http://schemas.openxmlformats.org/officeDocument/2006/relationships/image" Target="../media/image53.png"/><Relationship Id="rId60" Type="http://schemas.openxmlformats.org/officeDocument/2006/relationships/image" Target="../media/image50.png"/><Relationship Id="rId26" Type="http://schemas.openxmlformats.org/officeDocument/2006/relationships/image" Target="../media/image37.png"/><Relationship Id="rId25" Type="http://schemas.openxmlformats.org/officeDocument/2006/relationships/image" Target="../media/image28.png"/><Relationship Id="rId69" Type="http://schemas.openxmlformats.org/officeDocument/2006/relationships/image" Target="../media/image124.png"/><Relationship Id="rId28" Type="http://schemas.openxmlformats.org/officeDocument/2006/relationships/image" Target="../media/image22.png"/><Relationship Id="rId27" Type="http://schemas.openxmlformats.org/officeDocument/2006/relationships/image" Target="../media/image26.png"/><Relationship Id="rId29" Type="http://schemas.openxmlformats.org/officeDocument/2006/relationships/image" Target="../media/image35.png"/><Relationship Id="rId51" Type="http://schemas.openxmlformats.org/officeDocument/2006/relationships/image" Target="../media/image40.png"/><Relationship Id="rId50" Type="http://schemas.openxmlformats.org/officeDocument/2006/relationships/image" Target="../media/image38.png"/><Relationship Id="rId53" Type="http://schemas.openxmlformats.org/officeDocument/2006/relationships/image" Target="../media/image47.png"/><Relationship Id="rId52" Type="http://schemas.openxmlformats.org/officeDocument/2006/relationships/image" Target="../media/image32.png"/><Relationship Id="rId11" Type="http://schemas.openxmlformats.org/officeDocument/2006/relationships/image" Target="../media/image7.png"/><Relationship Id="rId55" Type="http://schemas.openxmlformats.org/officeDocument/2006/relationships/image" Target="../media/image51.png"/><Relationship Id="rId10" Type="http://schemas.openxmlformats.org/officeDocument/2006/relationships/image" Target="../media/image25.png"/><Relationship Id="rId54" Type="http://schemas.openxmlformats.org/officeDocument/2006/relationships/image" Target="../media/image46.png"/><Relationship Id="rId13" Type="http://schemas.openxmlformats.org/officeDocument/2006/relationships/image" Target="../media/image11.png"/><Relationship Id="rId57" Type="http://schemas.openxmlformats.org/officeDocument/2006/relationships/image" Target="../media/image60.png"/><Relationship Id="rId12" Type="http://schemas.openxmlformats.org/officeDocument/2006/relationships/image" Target="../media/image20.png"/><Relationship Id="rId56" Type="http://schemas.openxmlformats.org/officeDocument/2006/relationships/image" Target="../media/image69.png"/><Relationship Id="rId15" Type="http://schemas.openxmlformats.org/officeDocument/2006/relationships/image" Target="../media/image8.png"/><Relationship Id="rId59" Type="http://schemas.openxmlformats.org/officeDocument/2006/relationships/image" Target="../media/image83.png"/><Relationship Id="rId14" Type="http://schemas.openxmlformats.org/officeDocument/2006/relationships/image" Target="../media/image5.png"/><Relationship Id="rId58" Type="http://schemas.openxmlformats.org/officeDocument/2006/relationships/image" Target="../media/image55.png"/><Relationship Id="rId17" Type="http://schemas.openxmlformats.org/officeDocument/2006/relationships/image" Target="../media/image3.png"/><Relationship Id="rId16" Type="http://schemas.openxmlformats.org/officeDocument/2006/relationships/image" Target="../media/image13.png"/><Relationship Id="rId19" Type="http://schemas.openxmlformats.org/officeDocument/2006/relationships/image" Target="../media/image9.png"/><Relationship Id="rId18" Type="http://schemas.openxmlformats.org/officeDocument/2006/relationships/image" Target="../media/image19.png"/></Relationships>
</file>

<file path=ppt/slides/_rels/slide2.xml.rels><?xml version="1.0" encoding="UTF-8" standalone="yes"?><Relationships xmlns="http://schemas.openxmlformats.org/package/2006/relationships"><Relationship Id="rId40" Type="http://schemas.openxmlformats.org/officeDocument/2006/relationships/image" Target="../media/image30.png"/><Relationship Id="rId42" Type="http://schemas.openxmlformats.org/officeDocument/2006/relationships/image" Target="../media/image54.png"/><Relationship Id="rId41" Type="http://schemas.openxmlformats.org/officeDocument/2006/relationships/image" Target="../media/image43.png"/><Relationship Id="rId44" Type="http://schemas.openxmlformats.org/officeDocument/2006/relationships/image" Target="../media/image27.png"/><Relationship Id="rId43" Type="http://schemas.openxmlformats.org/officeDocument/2006/relationships/image" Target="../media/image39.png"/><Relationship Id="rId46" Type="http://schemas.openxmlformats.org/officeDocument/2006/relationships/image" Target="../media/image31.png"/><Relationship Id="rId45"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24.png"/><Relationship Id="rId48" Type="http://schemas.openxmlformats.org/officeDocument/2006/relationships/image" Target="../media/image42.png"/><Relationship Id="rId47" Type="http://schemas.openxmlformats.org/officeDocument/2006/relationships/image" Target="../media/image44.png"/><Relationship Id="rId49" Type="http://schemas.openxmlformats.org/officeDocument/2006/relationships/image" Target="../media/image29.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12.png"/><Relationship Id="rId31" Type="http://schemas.openxmlformats.org/officeDocument/2006/relationships/image" Target="../media/image37.png"/><Relationship Id="rId30" Type="http://schemas.openxmlformats.org/officeDocument/2006/relationships/image" Target="../media/image28.png"/><Relationship Id="rId33" Type="http://schemas.openxmlformats.org/officeDocument/2006/relationships/image" Target="../media/image22.png"/><Relationship Id="rId32" Type="http://schemas.openxmlformats.org/officeDocument/2006/relationships/image" Target="../media/image26.png"/><Relationship Id="rId35" Type="http://schemas.openxmlformats.org/officeDocument/2006/relationships/image" Target="../media/image33.png"/><Relationship Id="rId34" Type="http://schemas.openxmlformats.org/officeDocument/2006/relationships/image" Target="../media/image35.png"/><Relationship Id="rId70" Type="http://schemas.openxmlformats.org/officeDocument/2006/relationships/image" Target="../media/image68.png"/><Relationship Id="rId37" Type="http://schemas.openxmlformats.org/officeDocument/2006/relationships/image" Target="../media/image23.png"/><Relationship Id="rId36" Type="http://schemas.openxmlformats.org/officeDocument/2006/relationships/image" Target="../media/image18.png"/><Relationship Id="rId39" Type="http://schemas.openxmlformats.org/officeDocument/2006/relationships/image" Target="../media/image36.png"/><Relationship Id="rId38" Type="http://schemas.openxmlformats.org/officeDocument/2006/relationships/image" Target="../media/image34.png"/><Relationship Id="rId62" Type="http://schemas.openxmlformats.org/officeDocument/2006/relationships/image" Target="../media/image60.png"/><Relationship Id="rId61" Type="http://schemas.openxmlformats.org/officeDocument/2006/relationships/image" Target="../media/image69.png"/><Relationship Id="rId20" Type="http://schemas.openxmlformats.org/officeDocument/2006/relationships/image" Target="../media/image8.png"/><Relationship Id="rId64" Type="http://schemas.openxmlformats.org/officeDocument/2006/relationships/image" Target="../media/image83.png"/><Relationship Id="rId63" Type="http://schemas.openxmlformats.org/officeDocument/2006/relationships/image" Target="../media/image55.png"/><Relationship Id="rId22" Type="http://schemas.openxmlformats.org/officeDocument/2006/relationships/image" Target="../media/image3.png"/><Relationship Id="rId66" Type="http://schemas.openxmlformats.org/officeDocument/2006/relationships/image" Target="../media/image52.png"/><Relationship Id="rId21" Type="http://schemas.openxmlformats.org/officeDocument/2006/relationships/image" Target="../media/image13.png"/><Relationship Id="rId65" Type="http://schemas.openxmlformats.org/officeDocument/2006/relationships/image" Target="../media/image50.png"/><Relationship Id="rId24" Type="http://schemas.openxmlformats.org/officeDocument/2006/relationships/image" Target="../media/image9.png"/><Relationship Id="rId68" Type="http://schemas.openxmlformats.org/officeDocument/2006/relationships/image" Target="../media/image58.png"/><Relationship Id="rId23" Type="http://schemas.openxmlformats.org/officeDocument/2006/relationships/image" Target="../media/image19.png"/><Relationship Id="rId67" Type="http://schemas.openxmlformats.org/officeDocument/2006/relationships/image" Target="../media/image57.png"/><Relationship Id="rId60" Type="http://schemas.openxmlformats.org/officeDocument/2006/relationships/image" Target="../media/image51.png"/><Relationship Id="rId26" Type="http://schemas.openxmlformats.org/officeDocument/2006/relationships/image" Target="../media/image2.png"/><Relationship Id="rId25" Type="http://schemas.openxmlformats.org/officeDocument/2006/relationships/image" Target="../media/image21.png"/><Relationship Id="rId69" Type="http://schemas.openxmlformats.org/officeDocument/2006/relationships/image" Target="../media/image61.png"/><Relationship Id="rId28" Type="http://schemas.openxmlformats.org/officeDocument/2006/relationships/image" Target="../media/image4.png"/><Relationship Id="rId27" Type="http://schemas.openxmlformats.org/officeDocument/2006/relationships/image" Target="../media/image15.png"/><Relationship Id="rId29" Type="http://schemas.openxmlformats.org/officeDocument/2006/relationships/image" Target="../media/image17.png"/><Relationship Id="rId51" Type="http://schemas.openxmlformats.org/officeDocument/2006/relationships/image" Target="../media/image64.png"/><Relationship Id="rId50" Type="http://schemas.openxmlformats.org/officeDocument/2006/relationships/image" Target="../media/image56.png"/><Relationship Id="rId53" Type="http://schemas.openxmlformats.org/officeDocument/2006/relationships/image" Target="../media/image45.png"/><Relationship Id="rId52" Type="http://schemas.openxmlformats.org/officeDocument/2006/relationships/image" Target="../media/image49.png"/><Relationship Id="rId11" Type="http://schemas.openxmlformats.org/officeDocument/2006/relationships/image" Target="../media/image7.png"/><Relationship Id="rId55" Type="http://schemas.openxmlformats.org/officeDocument/2006/relationships/image" Target="../media/image38.png"/><Relationship Id="rId10" Type="http://schemas.openxmlformats.org/officeDocument/2006/relationships/image" Target="../media/image25.png"/><Relationship Id="rId54" Type="http://schemas.openxmlformats.org/officeDocument/2006/relationships/image" Target="../media/image48.png"/><Relationship Id="rId13" Type="http://schemas.openxmlformats.org/officeDocument/2006/relationships/image" Target="../media/image157.png"/><Relationship Id="rId57" Type="http://schemas.openxmlformats.org/officeDocument/2006/relationships/image" Target="../media/image32.png"/><Relationship Id="rId12" Type="http://schemas.openxmlformats.org/officeDocument/2006/relationships/image" Target="../media/image191.png"/><Relationship Id="rId56" Type="http://schemas.openxmlformats.org/officeDocument/2006/relationships/image" Target="../media/image40.png"/><Relationship Id="rId15" Type="http://schemas.openxmlformats.org/officeDocument/2006/relationships/image" Target="../media/image199.png"/><Relationship Id="rId59" Type="http://schemas.openxmlformats.org/officeDocument/2006/relationships/image" Target="../media/image46.png"/><Relationship Id="rId14" Type="http://schemas.openxmlformats.org/officeDocument/2006/relationships/image" Target="../media/image11.png"/><Relationship Id="rId58" Type="http://schemas.openxmlformats.org/officeDocument/2006/relationships/image" Target="../media/image47.png"/><Relationship Id="rId17" Type="http://schemas.openxmlformats.org/officeDocument/2006/relationships/image" Target="../media/image205.png"/><Relationship Id="rId16" Type="http://schemas.openxmlformats.org/officeDocument/2006/relationships/image" Target="../media/image173.png"/><Relationship Id="rId19" Type="http://schemas.openxmlformats.org/officeDocument/2006/relationships/image" Target="../media/image5.png"/><Relationship Id="rId1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7933" l="1099" r="1605" t="18194"/>
          <a:stretch/>
        </p:blipFill>
        <p:spPr>
          <a:xfrm>
            <a:off x="-13800" y="0"/>
            <a:ext cx="43904992" cy="32918403"/>
          </a:xfrm>
          <a:prstGeom prst="rect">
            <a:avLst/>
          </a:prstGeom>
          <a:noFill/>
          <a:ln>
            <a:noFill/>
          </a:ln>
        </p:spPr>
      </p:pic>
      <p:sp>
        <p:nvSpPr>
          <p:cNvPr id="55" name="Google Shape;55;p13"/>
          <p:cNvSpPr/>
          <p:nvPr/>
        </p:nvSpPr>
        <p:spPr>
          <a:xfrm>
            <a:off x="116280" y="2984640"/>
            <a:ext cx="10113000" cy="298464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56" name="Google Shape;56;p13" title="pngtree-world-map-silhouette-vector-australia-png-image_4955918.png"/>
          <p:cNvPicPr preferRelativeResize="0"/>
          <p:nvPr/>
        </p:nvPicPr>
        <p:blipFill>
          <a:blip r:embed="rId4">
            <a:alphaModFix/>
          </a:blip>
          <a:stretch>
            <a:fillRect/>
          </a:stretch>
        </p:blipFill>
        <p:spPr>
          <a:xfrm>
            <a:off x="-1036800" y="2135280"/>
            <a:ext cx="12298806" cy="7222682"/>
          </a:xfrm>
          <a:prstGeom prst="rect">
            <a:avLst/>
          </a:prstGeom>
          <a:noFill/>
          <a:ln>
            <a:noFill/>
          </a:ln>
        </p:spPr>
      </p:pic>
      <p:sp>
        <p:nvSpPr>
          <p:cNvPr id="57" name="Google Shape;57;p13"/>
          <p:cNvSpPr/>
          <p:nvPr/>
        </p:nvSpPr>
        <p:spPr>
          <a:xfrm>
            <a:off x="0" y="-19200"/>
            <a:ext cx="43891200" cy="2914500"/>
          </a:xfrm>
          <a:prstGeom prst="rect">
            <a:avLst/>
          </a:prstGeom>
          <a:solidFill>
            <a:srgbClr val="4F0025"/>
          </a:solidFill>
          <a:ln cap="flat" cmpd="sng" w="9525">
            <a:solidFill>
              <a:srgbClr val="595959"/>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8" name="Google Shape;58;p13"/>
          <p:cNvSpPr txBox="1"/>
          <p:nvPr/>
        </p:nvSpPr>
        <p:spPr>
          <a:xfrm>
            <a:off x="5338380" y="347360"/>
            <a:ext cx="33200700" cy="3756900"/>
          </a:xfrm>
          <a:prstGeom prst="rect">
            <a:avLst/>
          </a:prstGeom>
          <a:noFill/>
          <a:ln>
            <a:noFill/>
          </a:ln>
        </p:spPr>
        <p:txBody>
          <a:bodyPr anchorCtr="0" anchor="t" bIns="93075" lIns="93075" spcFirstLastPara="1" rIns="93075" wrap="square" tIns="93075">
            <a:spAutoFit/>
          </a:bodyPr>
          <a:lstStyle/>
          <a:p>
            <a:pPr indent="0" lvl="0" marL="0" rtl="0" algn="ctr">
              <a:lnSpc>
                <a:spcPct val="115000"/>
              </a:lnSpc>
              <a:spcBef>
                <a:spcPts val="0"/>
              </a:spcBef>
              <a:spcAft>
                <a:spcPts val="0"/>
              </a:spcAft>
              <a:buClr>
                <a:srgbClr val="000000"/>
              </a:buClr>
              <a:buSzPts val="1100"/>
              <a:buFont typeface="Arial"/>
              <a:buNone/>
            </a:pPr>
            <a:r>
              <a:rPr b="1" lang="en" sz="6900">
                <a:solidFill>
                  <a:srgbClr val="FFFFFF"/>
                </a:solidFill>
                <a:highlight>
                  <a:srgbClr val="4F0025"/>
                </a:highlight>
                <a:latin typeface="Montserrat"/>
                <a:ea typeface="Montserrat"/>
                <a:cs typeface="Montserrat"/>
                <a:sym typeface="Montserrat"/>
              </a:rPr>
              <a:t>An AI powered Repository: Enhancing Student Project Reuse and Discovery</a:t>
            </a:r>
            <a:endParaRPr b="1" sz="6900">
              <a:solidFill>
                <a:srgbClr val="FFFFFF"/>
              </a:solidFill>
              <a:highlight>
                <a:srgbClr val="4F0025"/>
              </a:highlight>
              <a:latin typeface="Montserrat"/>
              <a:ea typeface="Montserrat"/>
              <a:cs typeface="Montserrat"/>
              <a:sym typeface="Montserrat"/>
            </a:endParaRPr>
          </a:p>
          <a:p>
            <a:pPr indent="0" lvl="0" marL="0" marR="0" rtl="0" algn="ctr">
              <a:lnSpc>
                <a:spcPct val="115000"/>
              </a:lnSpc>
              <a:spcBef>
                <a:spcPts val="1100"/>
              </a:spcBef>
              <a:spcAft>
                <a:spcPts val="1100"/>
              </a:spcAft>
              <a:buClr>
                <a:srgbClr val="000000"/>
              </a:buClr>
              <a:buSzPts val="1100"/>
              <a:buFont typeface="Arial"/>
              <a:buNone/>
            </a:pPr>
            <a:r>
              <a:t/>
            </a:r>
            <a:endParaRPr b="1" sz="6400">
              <a:solidFill>
                <a:srgbClr val="FFFFFF"/>
              </a:solidFill>
              <a:highlight>
                <a:srgbClr val="4F0025"/>
              </a:highlight>
              <a:latin typeface="Montserrat"/>
              <a:ea typeface="Montserrat"/>
              <a:cs typeface="Montserrat"/>
              <a:sym typeface="Montserrat"/>
            </a:endParaRPr>
          </a:p>
        </p:txBody>
      </p:sp>
      <p:pic>
        <p:nvPicPr>
          <p:cNvPr id="59" name="Google Shape;59;p13"/>
          <p:cNvPicPr preferRelativeResize="0"/>
          <p:nvPr/>
        </p:nvPicPr>
        <p:blipFill rotWithShape="1">
          <a:blip r:embed="rId5">
            <a:alphaModFix/>
          </a:blip>
          <a:srcRect b="0" l="0" r="0" t="0"/>
          <a:stretch/>
        </p:blipFill>
        <p:spPr>
          <a:xfrm>
            <a:off x="232654" y="496590"/>
            <a:ext cx="3479462" cy="657901"/>
          </a:xfrm>
          <a:prstGeom prst="rect">
            <a:avLst/>
          </a:prstGeom>
          <a:noFill/>
          <a:ln>
            <a:noFill/>
          </a:ln>
        </p:spPr>
      </p:pic>
      <p:sp>
        <p:nvSpPr>
          <p:cNvPr id="60" name="Google Shape;60;p13"/>
          <p:cNvSpPr/>
          <p:nvPr/>
        </p:nvSpPr>
        <p:spPr>
          <a:xfrm>
            <a:off x="33196560" y="2984480"/>
            <a:ext cx="10517700" cy="298464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1" name="Google Shape;61;p13"/>
          <p:cNvSpPr txBox="1"/>
          <p:nvPr/>
        </p:nvSpPr>
        <p:spPr>
          <a:xfrm>
            <a:off x="33604163" y="25363592"/>
            <a:ext cx="9751800" cy="8430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Connecting Campuses A US-Egypt Partnership</a:t>
            </a:r>
            <a:endParaRPr b="1" i="0" sz="3700" u="none" cap="none" strike="noStrike">
              <a:solidFill>
                <a:srgbClr val="FFFFFF"/>
              </a:solidFill>
              <a:latin typeface="Arial"/>
              <a:ea typeface="Arial"/>
              <a:cs typeface="Arial"/>
              <a:sym typeface="Arial"/>
            </a:endParaRPr>
          </a:p>
        </p:txBody>
      </p:sp>
      <p:sp>
        <p:nvSpPr>
          <p:cNvPr id="62" name="Google Shape;62;p13"/>
          <p:cNvSpPr txBox="1"/>
          <p:nvPr/>
        </p:nvSpPr>
        <p:spPr>
          <a:xfrm>
            <a:off x="33581243" y="3095652"/>
            <a:ext cx="9751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Summary and Conclusion</a:t>
            </a:r>
            <a:endParaRPr b="0" i="0" sz="3700" u="none" cap="none" strike="noStrike">
              <a:solidFill>
                <a:srgbClr val="FFFFFF"/>
              </a:solidFill>
              <a:latin typeface="Arial"/>
              <a:ea typeface="Arial"/>
              <a:cs typeface="Arial"/>
              <a:sym typeface="Arial"/>
            </a:endParaRPr>
          </a:p>
        </p:txBody>
      </p:sp>
      <p:sp>
        <p:nvSpPr>
          <p:cNvPr id="63" name="Google Shape;63;p13"/>
          <p:cNvSpPr txBox="1"/>
          <p:nvPr/>
        </p:nvSpPr>
        <p:spPr>
          <a:xfrm>
            <a:off x="33783250" y="22424625"/>
            <a:ext cx="10008000" cy="1453500"/>
          </a:xfrm>
          <a:prstGeom prst="rect">
            <a:avLst/>
          </a:prstGeom>
          <a:noFill/>
          <a:ln>
            <a:noFill/>
          </a:ln>
        </p:spPr>
        <p:txBody>
          <a:bodyPr anchorCtr="0" anchor="t" bIns="93075" lIns="93075" spcFirstLastPara="1" rIns="93075" wrap="square" tIns="93075">
            <a:noAutofit/>
          </a:bodyPr>
          <a:lstStyle/>
          <a:p>
            <a:pPr indent="0" lvl="0" marL="0" marR="0" rtl="0" algn="l">
              <a:lnSpc>
                <a:spcPct val="115000"/>
              </a:lnSpc>
              <a:spcBef>
                <a:spcPts val="0"/>
              </a:spcBef>
              <a:spcAft>
                <a:spcPts val="0"/>
              </a:spcAft>
              <a:buClr>
                <a:srgbClr val="000000"/>
              </a:buClr>
              <a:buSzPts val="3200"/>
              <a:buFont typeface="Arial"/>
              <a:buNone/>
            </a:pPr>
            <a:r>
              <a:t/>
            </a:r>
            <a:endParaRPr b="0" i="0" sz="3200" u="none" cap="none" strike="noStrike">
              <a:solidFill>
                <a:srgbClr val="000000"/>
              </a:solidFill>
              <a:latin typeface="Cambria"/>
              <a:ea typeface="Cambria"/>
              <a:cs typeface="Cambria"/>
              <a:sym typeface="Cambria"/>
            </a:endParaRPr>
          </a:p>
        </p:txBody>
      </p:sp>
      <p:sp>
        <p:nvSpPr>
          <p:cNvPr id="64" name="Google Shape;64;p13"/>
          <p:cNvSpPr txBox="1"/>
          <p:nvPr/>
        </p:nvSpPr>
        <p:spPr>
          <a:xfrm>
            <a:off x="6787475" y="1644960"/>
            <a:ext cx="30316200" cy="1553700"/>
          </a:xfrm>
          <a:prstGeom prst="rect">
            <a:avLst/>
          </a:prstGeom>
          <a:noFill/>
          <a:ln>
            <a:noFill/>
          </a:ln>
        </p:spPr>
        <p:txBody>
          <a:bodyPr anchorCtr="0" anchor="t" bIns="93075" lIns="93075" spcFirstLastPara="1" rIns="93075" wrap="square" tIns="93075">
            <a:spAutoFit/>
          </a:bodyPr>
          <a:lstStyle/>
          <a:p>
            <a:pPr indent="0" lvl="0" marL="0" rtl="0" algn="ctr">
              <a:lnSpc>
                <a:spcPct val="115000"/>
              </a:lnSpc>
              <a:spcBef>
                <a:spcPts val="0"/>
              </a:spcBef>
              <a:spcAft>
                <a:spcPts val="0"/>
              </a:spcAft>
              <a:buClr>
                <a:srgbClr val="000000"/>
              </a:buClr>
              <a:buSzPts val="3700"/>
              <a:buFont typeface="Arial"/>
              <a:buNone/>
            </a:pPr>
            <a:r>
              <a:rPr b="1" lang="en" sz="3700">
                <a:solidFill>
                  <a:srgbClr val="FFFFFF"/>
                </a:solidFill>
                <a:highlight>
                  <a:srgbClr val="4F0025"/>
                </a:highlight>
                <a:latin typeface="Montserrat"/>
                <a:ea typeface="Montserrat"/>
                <a:cs typeface="Montserrat"/>
                <a:sym typeface="Montserrat"/>
              </a:rPr>
              <a:t>Ahmed Islam, Aidan Flinton, Belal Fathy, Martha-Patience Taah, Merna Ibrahim- Faculty Advisor: Mohammed Seyam</a:t>
            </a:r>
            <a:endParaRPr b="1" sz="3700">
              <a:solidFill>
                <a:srgbClr val="FFFFFF"/>
              </a:solidFill>
              <a:highlight>
                <a:srgbClr val="4F0025"/>
              </a:highlight>
              <a:latin typeface="Montserrat"/>
              <a:ea typeface="Montserrat"/>
              <a:cs typeface="Montserrat"/>
              <a:sym typeface="Montserrat"/>
            </a:endParaRPr>
          </a:p>
          <a:p>
            <a:pPr indent="0" lvl="0" marL="0" marR="0" rtl="0" algn="ctr">
              <a:lnSpc>
                <a:spcPct val="115000"/>
              </a:lnSpc>
              <a:spcBef>
                <a:spcPts val="1100"/>
              </a:spcBef>
              <a:spcAft>
                <a:spcPts val="1100"/>
              </a:spcAft>
              <a:buClr>
                <a:srgbClr val="000000"/>
              </a:buClr>
              <a:buSzPts val="3700"/>
              <a:buFont typeface="Arial"/>
              <a:buNone/>
            </a:pPr>
            <a:r>
              <a:t/>
            </a:r>
            <a:endParaRPr b="1" sz="3700">
              <a:solidFill>
                <a:srgbClr val="FFFFFF"/>
              </a:solidFill>
              <a:highlight>
                <a:srgbClr val="4F0025"/>
              </a:highlight>
              <a:latin typeface="Montserrat"/>
              <a:ea typeface="Montserrat"/>
              <a:cs typeface="Montserrat"/>
              <a:sym typeface="Montserrat"/>
            </a:endParaRPr>
          </a:p>
        </p:txBody>
      </p:sp>
      <p:sp>
        <p:nvSpPr>
          <p:cNvPr id="65" name="Google Shape;65;p13"/>
          <p:cNvSpPr txBox="1"/>
          <p:nvPr/>
        </p:nvSpPr>
        <p:spPr>
          <a:xfrm>
            <a:off x="10358687" y="12827188"/>
            <a:ext cx="22707300" cy="769800"/>
          </a:xfrm>
          <a:prstGeom prst="rect">
            <a:avLst/>
          </a:prstGeom>
          <a:solidFill>
            <a:srgbClr val="B45F06"/>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Smart Diagram Search in Action</a:t>
            </a:r>
            <a:endParaRPr b="1" i="0" sz="3700" u="none" cap="none" strike="noStrike">
              <a:solidFill>
                <a:srgbClr val="FFFFFF"/>
              </a:solidFill>
              <a:latin typeface="Arial"/>
              <a:ea typeface="Arial"/>
              <a:cs typeface="Arial"/>
              <a:sym typeface="Arial"/>
            </a:endParaRPr>
          </a:p>
        </p:txBody>
      </p:sp>
      <p:sp>
        <p:nvSpPr>
          <p:cNvPr id="66" name="Google Shape;66;p13"/>
          <p:cNvSpPr txBox="1"/>
          <p:nvPr/>
        </p:nvSpPr>
        <p:spPr>
          <a:xfrm>
            <a:off x="33824975" y="26499700"/>
            <a:ext cx="9751800" cy="5688900"/>
          </a:xfrm>
          <a:prstGeom prst="rect">
            <a:avLst/>
          </a:prstGeom>
          <a:noFill/>
          <a:ln>
            <a:noFill/>
          </a:ln>
        </p:spPr>
        <p:txBody>
          <a:bodyPr anchorCtr="0" anchor="t" bIns="93075" lIns="93075" spcFirstLastPara="1" rIns="93075" wrap="square" tIns="93075">
            <a:noAutofit/>
          </a:bodyPr>
          <a:lstStyle/>
          <a:p>
            <a:pPr indent="0" lvl="0" marL="469900" rtl="0" algn="l">
              <a:spcBef>
                <a:spcPts val="0"/>
              </a:spcBef>
              <a:spcAft>
                <a:spcPts val="0"/>
              </a:spcAft>
              <a:buNone/>
            </a:pPr>
            <a:r>
              <a:t/>
            </a:r>
            <a:endParaRPr sz="3200">
              <a:latin typeface="Cambria"/>
              <a:ea typeface="Cambria"/>
              <a:cs typeface="Cambria"/>
              <a:sym typeface="Cambria"/>
            </a:endParaRPr>
          </a:p>
        </p:txBody>
      </p:sp>
      <p:pic>
        <p:nvPicPr>
          <p:cNvPr id="67" name="Google Shape;67;p13" title="img.icons8.png"/>
          <p:cNvPicPr preferRelativeResize="0"/>
          <p:nvPr/>
        </p:nvPicPr>
        <p:blipFill>
          <a:blip r:embed="rId6">
            <a:alphaModFix/>
          </a:blip>
          <a:stretch>
            <a:fillRect/>
          </a:stretch>
        </p:blipFill>
        <p:spPr>
          <a:xfrm>
            <a:off x="12677040" y="8526720"/>
            <a:ext cx="7028161" cy="7028161"/>
          </a:xfrm>
          <a:prstGeom prst="rect">
            <a:avLst/>
          </a:prstGeom>
          <a:noFill/>
          <a:ln>
            <a:noFill/>
          </a:ln>
        </p:spPr>
      </p:pic>
      <p:pic>
        <p:nvPicPr>
          <p:cNvPr id="68" name="Google Shape;68;p13"/>
          <p:cNvPicPr preferRelativeResize="0"/>
          <p:nvPr/>
        </p:nvPicPr>
        <p:blipFill>
          <a:blip r:embed="rId7">
            <a:alphaModFix/>
          </a:blip>
          <a:stretch>
            <a:fillRect/>
          </a:stretch>
        </p:blipFill>
        <p:spPr>
          <a:xfrm>
            <a:off x="20843306" y="9299794"/>
            <a:ext cx="3222958" cy="3222958"/>
          </a:xfrm>
          <a:prstGeom prst="rect">
            <a:avLst/>
          </a:prstGeom>
          <a:noFill/>
          <a:ln>
            <a:noFill/>
          </a:ln>
        </p:spPr>
      </p:pic>
      <p:pic>
        <p:nvPicPr>
          <p:cNvPr id="69" name="Google Shape;69;p13"/>
          <p:cNvPicPr preferRelativeResize="0"/>
          <p:nvPr/>
        </p:nvPicPr>
        <p:blipFill rotWithShape="1">
          <a:blip r:embed="rId8">
            <a:alphaModFix/>
          </a:blip>
          <a:srcRect b="-34560" l="-45640" r="45640" t="34560"/>
          <a:stretch/>
        </p:blipFill>
        <p:spPr>
          <a:xfrm>
            <a:off x="19949175" y="9958091"/>
            <a:ext cx="3527147" cy="1761121"/>
          </a:xfrm>
          <a:prstGeom prst="rect">
            <a:avLst/>
          </a:prstGeom>
          <a:noFill/>
          <a:ln>
            <a:noFill/>
          </a:ln>
        </p:spPr>
      </p:pic>
      <p:pic>
        <p:nvPicPr>
          <p:cNvPr id="70" name="Google Shape;70;p13" title="download__1_-removebg-preview.png"/>
          <p:cNvPicPr preferRelativeResize="0"/>
          <p:nvPr/>
        </p:nvPicPr>
        <p:blipFill>
          <a:blip r:embed="rId9">
            <a:alphaModFix/>
          </a:blip>
          <a:stretch>
            <a:fillRect/>
          </a:stretch>
        </p:blipFill>
        <p:spPr>
          <a:xfrm>
            <a:off x="18466200" y="7225840"/>
            <a:ext cx="3479401" cy="3479401"/>
          </a:xfrm>
          <a:prstGeom prst="rect">
            <a:avLst/>
          </a:prstGeom>
          <a:noFill/>
          <a:ln>
            <a:noFill/>
          </a:ln>
        </p:spPr>
      </p:pic>
      <p:pic>
        <p:nvPicPr>
          <p:cNvPr id="71" name="Google Shape;71;p13" title="img.icons8.png"/>
          <p:cNvPicPr preferRelativeResize="0"/>
          <p:nvPr/>
        </p:nvPicPr>
        <p:blipFill>
          <a:blip r:embed="rId10">
            <a:alphaModFix/>
          </a:blip>
          <a:stretch>
            <a:fillRect/>
          </a:stretch>
        </p:blipFill>
        <p:spPr>
          <a:xfrm>
            <a:off x="37492560" y="30560640"/>
            <a:ext cx="1357440" cy="1357440"/>
          </a:xfrm>
          <a:prstGeom prst="rect">
            <a:avLst/>
          </a:prstGeom>
          <a:noFill/>
          <a:ln>
            <a:noFill/>
          </a:ln>
        </p:spPr>
      </p:pic>
      <p:pic>
        <p:nvPicPr>
          <p:cNvPr id="72" name="Google Shape;72;p13"/>
          <p:cNvPicPr preferRelativeResize="0"/>
          <p:nvPr/>
        </p:nvPicPr>
        <p:blipFill>
          <a:blip r:embed="rId11">
            <a:alphaModFix/>
          </a:blip>
          <a:stretch>
            <a:fillRect/>
          </a:stretch>
        </p:blipFill>
        <p:spPr>
          <a:xfrm>
            <a:off x="4988520" y="4259840"/>
            <a:ext cx="248188" cy="3479404"/>
          </a:xfrm>
          <a:prstGeom prst="rect">
            <a:avLst/>
          </a:prstGeom>
          <a:noFill/>
          <a:ln>
            <a:noFill/>
          </a:ln>
        </p:spPr>
      </p:pic>
      <p:sp>
        <p:nvSpPr>
          <p:cNvPr id="73" name="Google Shape;73;p13"/>
          <p:cNvSpPr txBox="1"/>
          <p:nvPr/>
        </p:nvSpPr>
        <p:spPr>
          <a:xfrm>
            <a:off x="398160" y="4373970"/>
            <a:ext cx="4668600" cy="4848000"/>
          </a:xfrm>
          <a:prstGeom prst="rect">
            <a:avLst/>
          </a:prstGeom>
          <a:noFill/>
          <a:ln>
            <a:noFill/>
          </a:ln>
        </p:spPr>
        <p:txBody>
          <a:bodyPr anchorCtr="0" anchor="t" bIns="93075" lIns="93075" spcFirstLastPara="1" rIns="93075" wrap="square" tIns="93075">
            <a:noAutofit/>
          </a:bodyPr>
          <a:lstStyle/>
          <a:p>
            <a:pPr indent="-469900" lvl="0" marL="469900" marR="0" rtl="0" algn="l">
              <a:lnSpc>
                <a:spcPct val="100000"/>
              </a:lnSpc>
              <a:spcBef>
                <a:spcPts val="0"/>
              </a:spcBef>
              <a:spcAft>
                <a:spcPts val="0"/>
              </a:spcAft>
              <a:buSzPts val="3200"/>
              <a:buChar char="■"/>
            </a:pPr>
            <a:r>
              <a:rPr lang="en" sz="3200"/>
              <a:t>Student projects are often </a:t>
            </a:r>
            <a:r>
              <a:rPr b="1" lang="en" sz="3200">
                <a:solidFill>
                  <a:srgbClr val="FF0000"/>
                </a:solidFill>
              </a:rPr>
              <a:t>underutilized</a:t>
            </a:r>
            <a:r>
              <a:rPr lang="en" sz="3200"/>
              <a:t>, or lost after course completion</a:t>
            </a:r>
            <a:endParaRPr sz="3200"/>
          </a:p>
          <a:p>
            <a:pPr indent="-469900" lvl="0" marL="469900" marR="0" rtl="0" algn="l">
              <a:lnSpc>
                <a:spcPct val="100000"/>
              </a:lnSpc>
              <a:spcBef>
                <a:spcPts val="0"/>
              </a:spcBef>
              <a:spcAft>
                <a:spcPts val="0"/>
              </a:spcAft>
              <a:buSzPts val="3200"/>
              <a:buChar char="■"/>
            </a:pPr>
            <a:r>
              <a:rPr b="1" lang="en" sz="3200">
                <a:solidFill>
                  <a:srgbClr val="FF0000"/>
                </a:solidFill>
              </a:rPr>
              <a:t>Duplication</a:t>
            </a:r>
            <a:r>
              <a:rPr b="1" lang="en" sz="3200"/>
              <a:t> </a:t>
            </a:r>
            <a:r>
              <a:rPr lang="en" sz="3200"/>
              <a:t>of effort remains common due to the lack of centralized discovery tools</a:t>
            </a:r>
            <a:endParaRPr sz="3200"/>
          </a:p>
        </p:txBody>
      </p:sp>
      <p:sp>
        <p:nvSpPr>
          <p:cNvPr id="74" name="Google Shape;74;p13"/>
          <p:cNvSpPr txBox="1"/>
          <p:nvPr/>
        </p:nvSpPr>
        <p:spPr>
          <a:xfrm>
            <a:off x="5497080" y="4373970"/>
            <a:ext cx="4668600" cy="4848000"/>
          </a:xfrm>
          <a:prstGeom prst="rect">
            <a:avLst/>
          </a:prstGeom>
          <a:noFill/>
          <a:ln>
            <a:noFill/>
          </a:ln>
        </p:spPr>
        <p:txBody>
          <a:bodyPr anchorCtr="0" anchor="t" bIns="93075" lIns="93075" spcFirstLastPara="1" rIns="93075" wrap="square" tIns="93075">
            <a:noAutofit/>
          </a:bodyPr>
          <a:lstStyle/>
          <a:p>
            <a:pPr indent="-469900" lvl="0" marL="469900" marR="0" rtl="0" algn="l">
              <a:lnSpc>
                <a:spcPct val="100000"/>
              </a:lnSpc>
              <a:spcBef>
                <a:spcPts val="0"/>
              </a:spcBef>
              <a:spcAft>
                <a:spcPts val="0"/>
              </a:spcAft>
              <a:buSzPts val="3200"/>
              <a:buFont typeface="Cambria"/>
              <a:buChar char="■"/>
            </a:pPr>
            <a:r>
              <a:rPr lang="en" sz="3200"/>
              <a:t>Our platform introduces a scalable, </a:t>
            </a:r>
            <a:r>
              <a:rPr b="1" lang="en" sz="3200">
                <a:solidFill>
                  <a:srgbClr val="FF0000"/>
                </a:solidFill>
              </a:rPr>
              <a:t>AI-driven</a:t>
            </a:r>
            <a:r>
              <a:rPr lang="en" sz="3200">
                <a:solidFill>
                  <a:srgbClr val="FF0000"/>
                </a:solidFill>
              </a:rPr>
              <a:t> </a:t>
            </a:r>
            <a:r>
              <a:rPr b="1" lang="en" sz="3200">
                <a:solidFill>
                  <a:srgbClr val="FF0000"/>
                </a:solidFill>
              </a:rPr>
              <a:t>repository</a:t>
            </a:r>
            <a:r>
              <a:rPr b="1" lang="en" sz="3200"/>
              <a:t> </a:t>
            </a:r>
            <a:r>
              <a:rPr lang="en" sz="3200"/>
              <a:t>that empowers students to showcase their work while enabling others to efficiently discover and reuse existing assets</a:t>
            </a:r>
            <a:endParaRPr sz="3200"/>
          </a:p>
          <a:p>
            <a:pPr indent="0" lvl="0" marL="469900" marR="0" rtl="0" algn="l">
              <a:lnSpc>
                <a:spcPct val="100000"/>
              </a:lnSpc>
              <a:spcBef>
                <a:spcPts val="0"/>
              </a:spcBef>
              <a:spcAft>
                <a:spcPts val="0"/>
              </a:spcAft>
              <a:buNone/>
            </a:pPr>
            <a:r>
              <a:t/>
            </a:r>
            <a:endParaRPr sz="3200"/>
          </a:p>
        </p:txBody>
      </p:sp>
      <p:sp>
        <p:nvSpPr>
          <p:cNvPr id="75" name="Google Shape;75;p13"/>
          <p:cNvSpPr/>
          <p:nvPr/>
        </p:nvSpPr>
        <p:spPr>
          <a:xfrm>
            <a:off x="10335600" y="2984640"/>
            <a:ext cx="22755000" cy="209262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6" name="Google Shape;76;p13"/>
          <p:cNvSpPr txBox="1"/>
          <p:nvPr/>
        </p:nvSpPr>
        <p:spPr>
          <a:xfrm>
            <a:off x="573960" y="10350129"/>
            <a:ext cx="9378600" cy="3175800"/>
          </a:xfrm>
          <a:prstGeom prst="rect">
            <a:avLst/>
          </a:prstGeom>
          <a:noFill/>
          <a:ln>
            <a:noFill/>
          </a:ln>
        </p:spPr>
        <p:txBody>
          <a:bodyPr anchorCtr="0" anchor="t" bIns="93075" lIns="93075" spcFirstLastPara="1" rIns="93075" wrap="square" tIns="93075">
            <a:noAutofit/>
          </a:bodyPr>
          <a:lstStyle/>
          <a:p>
            <a:pPr indent="-469900" lvl="0" marL="469900" marR="0" rtl="0" algn="l">
              <a:lnSpc>
                <a:spcPct val="100000"/>
              </a:lnSpc>
              <a:spcBef>
                <a:spcPts val="0"/>
              </a:spcBef>
              <a:spcAft>
                <a:spcPts val="0"/>
              </a:spcAft>
              <a:buSzPts val="3200"/>
              <a:buChar char="■"/>
            </a:pPr>
            <a:r>
              <a:rPr lang="en" sz="3200"/>
              <a:t>An AI search system leveraging </a:t>
            </a:r>
            <a:r>
              <a:rPr b="1" lang="en" sz="3200">
                <a:solidFill>
                  <a:srgbClr val="FF0000"/>
                </a:solidFill>
              </a:rPr>
              <a:t>semantic understanding and structural diagram </a:t>
            </a:r>
            <a:endParaRPr b="1" sz="3200">
              <a:solidFill>
                <a:srgbClr val="FF0000"/>
              </a:solidFill>
            </a:endParaRPr>
          </a:p>
          <a:p>
            <a:pPr indent="0" lvl="0" marL="469900" marR="0" rtl="0" algn="l">
              <a:lnSpc>
                <a:spcPct val="100000"/>
              </a:lnSpc>
              <a:spcBef>
                <a:spcPts val="0"/>
              </a:spcBef>
              <a:spcAft>
                <a:spcPts val="0"/>
              </a:spcAft>
              <a:buNone/>
            </a:pPr>
            <a:r>
              <a:rPr b="1" lang="en" sz="3200">
                <a:solidFill>
                  <a:srgbClr val="FF0000"/>
                </a:solidFill>
              </a:rPr>
              <a:t>analysis</a:t>
            </a:r>
            <a:r>
              <a:rPr lang="en" sz="3200"/>
              <a:t> to retrieve relevant projects. </a:t>
            </a:r>
            <a:endParaRPr sz="3200"/>
          </a:p>
          <a:p>
            <a:pPr indent="-469900" lvl="0" marL="469900" marR="0" rtl="0" algn="l">
              <a:lnSpc>
                <a:spcPct val="100000"/>
              </a:lnSpc>
              <a:spcBef>
                <a:spcPts val="0"/>
              </a:spcBef>
              <a:spcAft>
                <a:spcPts val="0"/>
              </a:spcAft>
              <a:buSzPts val="3200"/>
              <a:buChar char="■"/>
            </a:pPr>
            <a:r>
              <a:rPr lang="en" sz="3200"/>
              <a:t>This intelligent discovery </a:t>
            </a:r>
            <a:r>
              <a:rPr b="1" lang="en" sz="3200">
                <a:solidFill>
                  <a:srgbClr val="FF0000"/>
                </a:solidFill>
              </a:rPr>
              <a:t>accelerates development</a:t>
            </a:r>
            <a:r>
              <a:rPr lang="en" sz="3200"/>
              <a:t> and </a:t>
            </a:r>
            <a:r>
              <a:rPr b="1" lang="en" sz="3200">
                <a:solidFill>
                  <a:srgbClr val="FF0000"/>
                </a:solidFill>
              </a:rPr>
              <a:t>reduces redundancy</a:t>
            </a:r>
            <a:endParaRPr sz="3200"/>
          </a:p>
        </p:txBody>
      </p:sp>
      <p:sp>
        <p:nvSpPr>
          <p:cNvPr id="77" name="Google Shape;77;p13"/>
          <p:cNvSpPr txBox="1"/>
          <p:nvPr/>
        </p:nvSpPr>
        <p:spPr>
          <a:xfrm>
            <a:off x="512160" y="3152640"/>
            <a:ext cx="93786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Why it Matters</a:t>
            </a:r>
            <a:endParaRPr b="0" i="0" sz="3700" u="none" cap="none" strike="noStrike">
              <a:solidFill>
                <a:srgbClr val="FFFFFF"/>
              </a:solidFill>
              <a:latin typeface="Arial"/>
              <a:ea typeface="Arial"/>
              <a:cs typeface="Arial"/>
              <a:sym typeface="Arial"/>
            </a:endParaRPr>
          </a:p>
        </p:txBody>
      </p:sp>
      <p:sp>
        <p:nvSpPr>
          <p:cNvPr id="78" name="Google Shape;78;p13"/>
          <p:cNvSpPr txBox="1"/>
          <p:nvPr/>
        </p:nvSpPr>
        <p:spPr>
          <a:xfrm>
            <a:off x="566520" y="9334320"/>
            <a:ext cx="93786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Objective</a:t>
            </a:r>
            <a:endParaRPr b="0" i="0" sz="3700" u="none" cap="none" strike="noStrike">
              <a:solidFill>
                <a:srgbClr val="FFFFFF"/>
              </a:solidFill>
              <a:latin typeface="Arial"/>
              <a:ea typeface="Arial"/>
              <a:cs typeface="Arial"/>
              <a:sym typeface="Arial"/>
            </a:endParaRPr>
          </a:p>
        </p:txBody>
      </p:sp>
      <p:pic>
        <p:nvPicPr>
          <p:cNvPr id="79" name="Google Shape;79;p13" title="pngtree-corporate-business-icon-outline-vector-png-image_4697721.png"/>
          <p:cNvPicPr preferRelativeResize="0"/>
          <p:nvPr/>
        </p:nvPicPr>
        <p:blipFill>
          <a:blip r:embed="rId12">
            <a:alphaModFix/>
          </a:blip>
          <a:stretch>
            <a:fillRect/>
          </a:stretch>
        </p:blipFill>
        <p:spPr>
          <a:xfrm>
            <a:off x="7206101" y="15330282"/>
            <a:ext cx="1012901" cy="1264516"/>
          </a:xfrm>
          <a:prstGeom prst="rect">
            <a:avLst/>
          </a:prstGeom>
          <a:noFill/>
          <a:ln>
            <a:noFill/>
          </a:ln>
        </p:spPr>
      </p:pic>
      <p:pic>
        <p:nvPicPr>
          <p:cNvPr id="80" name="Google Shape;80;p13" title="1_RYWlvoOJeHoxR2sHntDdIA.png"/>
          <p:cNvPicPr preferRelativeResize="0"/>
          <p:nvPr/>
        </p:nvPicPr>
        <p:blipFill>
          <a:blip r:embed="rId13">
            <a:alphaModFix/>
          </a:blip>
          <a:stretch>
            <a:fillRect/>
          </a:stretch>
        </p:blipFill>
        <p:spPr>
          <a:xfrm rot="-1244153">
            <a:off x="8209102" y="10308417"/>
            <a:ext cx="1419682" cy="1760621"/>
          </a:xfrm>
          <a:prstGeom prst="rect">
            <a:avLst/>
          </a:prstGeom>
          <a:noFill/>
          <a:ln>
            <a:noFill/>
          </a:ln>
        </p:spPr>
      </p:pic>
      <p:sp>
        <p:nvSpPr>
          <p:cNvPr id="81" name="Google Shape;81;p13"/>
          <p:cNvSpPr txBox="1"/>
          <p:nvPr/>
        </p:nvSpPr>
        <p:spPr>
          <a:xfrm>
            <a:off x="566520" y="13873280"/>
            <a:ext cx="6055200" cy="3175800"/>
          </a:xfrm>
          <a:prstGeom prst="rect">
            <a:avLst/>
          </a:prstGeom>
          <a:noFill/>
          <a:ln>
            <a:noFill/>
          </a:ln>
        </p:spPr>
        <p:txBody>
          <a:bodyPr anchorCtr="0" anchor="t" bIns="93075" lIns="93075" spcFirstLastPara="1" rIns="93075" wrap="square" tIns="93075">
            <a:noAutofit/>
          </a:bodyPr>
          <a:lstStyle/>
          <a:p>
            <a:pPr indent="-469900" lvl="0" marL="469900" rtl="0" algn="l">
              <a:spcBef>
                <a:spcPts val="0"/>
              </a:spcBef>
              <a:spcAft>
                <a:spcPts val="0"/>
              </a:spcAft>
              <a:buClr>
                <a:srgbClr val="000000"/>
              </a:buClr>
              <a:buSzPts val="3200"/>
              <a:buChar char="■"/>
            </a:pPr>
            <a:r>
              <a:rPr lang="en" sz="3200">
                <a:solidFill>
                  <a:srgbClr val="000000"/>
                </a:solidFill>
              </a:rPr>
              <a:t>Centralized, scalable </a:t>
            </a:r>
            <a:r>
              <a:rPr b="1" lang="en" sz="3200">
                <a:solidFill>
                  <a:srgbClr val="FF0000"/>
                </a:solidFill>
              </a:rPr>
              <a:t>repository </a:t>
            </a:r>
            <a:r>
              <a:rPr lang="en" sz="3200">
                <a:solidFill>
                  <a:srgbClr val="000000"/>
                </a:solidFill>
              </a:rPr>
              <a:t>for student projects  </a:t>
            </a:r>
            <a:endParaRPr sz="3200">
              <a:solidFill>
                <a:srgbClr val="000000"/>
              </a:solidFill>
            </a:endParaRPr>
          </a:p>
          <a:p>
            <a:pPr indent="-469900" lvl="0" marL="469900" rtl="0" algn="l">
              <a:spcBef>
                <a:spcPts val="0"/>
              </a:spcBef>
              <a:spcAft>
                <a:spcPts val="0"/>
              </a:spcAft>
              <a:buClr>
                <a:srgbClr val="000000"/>
              </a:buClr>
              <a:buSzPts val="3200"/>
              <a:buChar char="■"/>
            </a:pPr>
            <a:r>
              <a:rPr lang="en" sz="3200">
                <a:solidFill>
                  <a:srgbClr val="000000"/>
                </a:solidFill>
              </a:rPr>
              <a:t>Auto-generated web pages with code, diagrams, and documentation  </a:t>
            </a:r>
            <a:endParaRPr sz="3200"/>
          </a:p>
        </p:txBody>
      </p:sp>
      <p:grpSp>
        <p:nvGrpSpPr>
          <p:cNvPr id="82" name="Google Shape;82;p13"/>
          <p:cNvGrpSpPr/>
          <p:nvPr/>
        </p:nvGrpSpPr>
        <p:grpSpPr>
          <a:xfrm>
            <a:off x="6600570" y="13602978"/>
            <a:ext cx="2224063" cy="2077434"/>
            <a:chOff x="167151" y="2697211"/>
            <a:chExt cx="413226" cy="312688"/>
          </a:xfrm>
        </p:grpSpPr>
        <p:pic>
          <p:nvPicPr>
            <p:cNvPr id="83" name="Google Shape;83;p13" title="icons8-code-100.png"/>
            <p:cNvPicPr preferRelativeResize="0"/>
            <p:nvPr/>
          </p:nvPicPr>
          <p:blipFill>
            <a:blip r:embed="rId14">
              <a:alphaModFix/>
            </a:blip>
            <a:stretch>
              <a:fillRect/>
            </a:stretch>
          </p:blipFill>
          <p:spPr>
            <a:xfrm rot="2029674">
              <a:off x="342650" y="2772172"/>
              <a:ext cx="199150" cy="199150"/>
            </a:xfrm>
            <a:prstGeom prst="rect">
              <a:avLst/>
            </a:prstGeom>
            <a:noFill/>
            <a:ln>
              <a:noFill/>
            </a:ln>
          </p:spPr>
        </p:pic>
        <p:pic>
          <p:nvPicPr>
            <p:cNvPr id="84" name="Google Shape;84;p13" title="img.icons8.png"/>
            <p:cNvPicPr preferRelativeResize="0"/>
            <p:nvPr/>
          </p:nvPicPr>
          <p:blipFill>
            <a:blip r:embed="rId15">
              <a:alphaModFix/>
            </a:blip>
            <a:stretch>
              <a:fillRect/>
            </a:stretch>
          </p:blipFill>
          <p:spPr>
            <a:xfrm rot="-1675020">
              <a:off x="207100" y="2737160"/>
              <a:ext cx="227100" cy="227100"/>
            </a:xfrm>
            <a:prstGeom prst="rect">
              <a:avLst/>
            </a:prstGeom>
            <a:noFill/>
            <a:ln>
              <a:noFill/>
            </a:ln>
          </p:spPr>
        </p:pic>
      </p:grpSp>
      <p:grpSp>
        <p:nvGrpSpPr>
          <p:cNvPr id="85" name="Google Shape;85;p13"/>
          <p:cNvGrpSpPr/>
          <p:nvPr/>
        </p:nvGrpSpPr>
        <p:grpSpPr>
          <a:xfrm>
            <a:off x="7833159" y="15901153"/>
            <a:ext cx="1606982" cy="1349995"/>
            <a:chOff x="1340638" y="3139776"/>
            <a:chExt cx="501633" cy="337499"/>
          </a:xfrm>
        </p:grpSpPr>
        <p:pic>
          <p:nvPicPr>
            <p:cNvPr id="86" name="Google Shape;86;p13" title="img.icons8.png"/>
            <p:cNvPicPr preferRelativeResize="0"/>
            <p:nvPr/>
          </p:nvPicPr>
          <p:blipFill>
            <a:blip r:embed="rId16">
              <a:alphaModFix/>
            </a:blip>
            <a:stretch>
              <a:fillRect/>
            </a:stretch>
          </p:blipFill>
          <p:spPr>
            <a:xfrm rot="1057311">
              <a:off x="1554825" y="3189825"/>
              <a:ext cx="254850" cy="254850"/>
            </a:xfrm>
            <a:prstGeom prst="rect">
              <a:avLst/>
            </a:prstGeom>
            <a:noFill/>
            <a:ln>
              <a:noFill/>
            </a:ln>
          </p:spPr>
        </p:pic>
        <p:pic>
          <p:nvPicPr>
            <p:cNvPr id="87" name="Google Shape;87;p13" title="img.icons8.png"/>
            <p:cNvPicPr preferRelativeResize="0"/>
            <p:nvPr/>
          </p:nvPicPr>
          <p:blipFill>
            <a:blip r:embed="rId17">
              <a:alphaModFix/>
            </a:blip>
            <a:stretch>
              <a:fillRect/>
            </a:stretch>
          </p:blipFill>
          <p:spPr>
            <a:xfrm rot="-1467567">
              <a:off x="1381963" y="3181100"/>
              <a:ext cx="254850" cy="254850"/>
            </a:xfrm>
            <a:prstGeom prst="rect">
              <a:avLst/>
            </a:prstGeom>
            <a:noFill/>
            <a:ln>
              <a:noFill/>
            </a:ln>
          </p:spPr>
        </p:pic>
      </p:grpSp>
      <p:grpSp>
        <p:nvGrpSpPr>
          <p:cNvPr id="88" name="Google Shape;88;p13"/>
          <p:cNvGrpSpPr/>
          <p:nvPr/>
        </p:nvGrpSpPr>
        <p:grpSpPr>
          <a:xfrm>
            <a:off x="6222347" y="15880230"/>
            <a:ext cx="1433829" cy="1391901"/>
            <a:chOff x="1073350" y="3122925"/>
            <a:chExt cx="447582" cy="347975"/>
          </a:xfrm>
        </p:grpSpPr>
        <p:pic>
          <p:nvPicPr>
            <p:cNvPr id="89" name="Google Shape;89;p13" title="img.icons8.png"/>
            <p:cNvPicPr preferRelativeResize="0"/>
            <p:nvPr/>
          </p:nvPicPr>
          <p:blipFill rotWithShape="1">
            <a:blip r:embed="rId18">
              <a:alphaModFix/>
            </a:blip>
            <a:srcRect b="0" l="0" r="0" t="0"/>
            <a:stretch/>
          </p:blipFill>
          <p:spPr>
            <a:xfrm rot="5400000">
              <a:off x="1233991" y="3153442"/>
              <a:ext cx="286941" cy="286941"/>
            </a:xfrm>
            <a:prstGeom prst="rect">
              <a:avLst/>
            </a:prstGeom>
            <a:noFill/>
            <a:ln>
              <a:noFill/>
            </a:ln>
          </p:spPr>
        </p:pic>
        <p:pic>
          <p:nvPicPr>
            <p:cNvPr id="90" name="Google Shape;90;p13" title="img.icons8.png"/>
            <p:cNvPicPr preferRelativeResize="0"/>
            <p:nvPr/>
          </p:nvPicPr>
          <p:blipFill>
            <a:blip r:embed="rId19">
              <a:alphaModFix/>
            </a:blip>
            <a:stretch>
              <a:fillRect/>
            </a:stretch>
          </p:blipFill>
          <p:spPr>
            <a:xfrm>
              <a:off x="1073350" y="3122925"/>
              <a:ext cx="347975" cy="347975"/>
            </a:xfrm>
            <a:prstGeom prst="rect">
              <a:avLst/>
            </a:prstGeom>
            <a:noFill/>
            <a:ln>
              <a:noFill/>
            </a:ln>
          </p:spPr>
        </p:pic>
      </p:grpSp>
      <p:grpSp>
        <p:nvGrpSpPr>
          <p:cNvPr id="91" name="Google Shape;91;p13"/>
          <p:cNvGrpSpPr/>
          <p:nvPr/>
        </p:nvGrpSpPr>
        <p:grpSpPr>
          <a:xfrm>
            <a:off x="1154856" y="17040630"/>
            <a:ext cx="2689360" cy="3276224"/>
            <a:chOff x="233041" y="2543648"/>
            <a:chExt cx="622537" cy="568789"/>
          </a:xfrm>
        </p:grpSpPr>
        <p:pic>
          <p:nvPicPr>
            <p:cNvPr id="92" name="Google Shape;92;p13" title="img.icons8.png"/>
            <p:cNvPicPr preferRelativeResize="0"/>
            <p:nvPr/>
          </p:nvPicPr>
          <p:blipFill>
            <a:blip r:embed="rId20">
              <a:alphaModFix/>
            </a:blip>
            <a:stretch>
              <a:fillRect/>
            </a:stretch>
          </p:blipFill>
          <p:spPr>
            <a:xfrm>
              <a:off x="396274" y="2543648"/>
              <a:ext cx="278834" cy="285676"/>
            </a:xfrm>
            <a:prstGeom prst="rect">
              <a:avLst/>
            </a:prstGeom>
            <a:noFill/>
            <a:ln>
              <a:noFill/>
            </a:ln>
          </p:spPr>
        </p:pic>
        <p:grpSp>
          <p:nvGrpSpPr>
            <p:cNvPr id="93" name="Google Shape;93;p13"/>
            <p:cNvGrpSpPr/>
            <p:nvPr/>
          </p:nvGrpSpPr>
          <p:grpSpPr>
            <a:xfrm>
              <a:off x="233041" y="2753619"/>
              <a:ext cx="622537" cy="358818"/>
              <a:chOff x="1171163" y="5366900"/>
              <a:chExt cx="3274788" cy="1856275"/>
            </a:xfrm>
          </p:grpSpPr>
          <p:pic>
            <p:nvPicPr>
              <p:cNvPr id="94" name="Google Shape;94;p13" title="img.icons8.png"/>
              <p:cNvPicPr preferRelativeResize="0"/>
              <p:nvPr/>
            </p:nvPicPr>
            <p:blipFill>
              <a:blip r:embed="rId21">
                <a:alphaModFix/>
              </a:blip>
              <a:stretch>
                <a:fillRect/>
              </a:stretch>
            </p:blipFill>
            <p:spPr>
              <a:xfrm>
                <a:off x="1171163" y="5699175"/>
                <a:ext cx="1524000" cy="1524000"/>
              </a:xfrm>
              <a:prstGeom prst="rect">
                <a:avLst/>
              </a:prstGeom>
              <a:noFill/>
              <a:ln>
                <a:noFill/>
              </a:ln>
            </p:spPr>
          </p:pic>
          <p:pic>
            <p:nvPicPr>
              <p:cNvPr id="95" name="Google Shape;95;p13" title="img.icons8.png"/>
              <p:cNvPicPr preferRelativeResize="0"/>
              <p:nvPr/>
            </p:nvPicPr>
            <p:blipFill>
              <a:blip r:embed="rId22">
                <a:alphaModFix/>
              </a:blip>
              <a:stretch>
                <a:fillRect/>
              </a:stretch>
            </p:blipFill>
            <p:spPr>
              <a:xfrm>
                <a:off x="2921950" y="5500650"/>
                <a:ext cx="1524000" cy="1524000"/>
              </a:xfrm>
              <a:prstGeom prst="rect">
                <a:avLst/>
              </a:prstGeom>
              <a:noFill/>
              <a:ln>
                <a:noFill/>
              </a:ln>
            </p:spPr>
          </p:pic>
          <p:pic>
            <p:nvPicPr>
              <p:cNvPr id="96" name="Google Shape;96;p13" title="img.icons8.png"/>
              <p:cNvPicPr preferRelativeResize="0"/>
              <p:nvPr/>
            </p:nvPicPr>
            <p:blipFill>
              <a:blip r:embed="rId23">
                <a:alphaModFix/>
              </a:blip>
              <a:stretch>
                <a:fillRect/>
              </a:stretch>
            </p:blipFill>
            <p:spPr>
              <a:xfrm>
                <a:off x="1960350" y="5366900"/>
                <a:ext cx="1524000" cy="1524000"/>
              </a:xfrm>
              <a:prstGeom prst="rect">
                <a:avLst/>
              </a:prstGeom>
              <a:noFill/>
              <a:ln>
                <a:noFill/>
              </a:ln>
            </p:spPr>
          </p:pic>
        </p:grpSp>
      </p:grpSp>
      <p:sp>
        <p:nvSpPr>
          <p:cNvPr id="97" name="Google Shape;97;p13"/>
          <p:cNvSpPr/>
          <p:nvPr/>
        </p:nvSpPr>
        <p:spPr>
          <a:xfrm>
            <a:off x="10358160" y="24012800"/>
            <a:ext cx="22755000" cy="88185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98" name="Google Shape;98;p13" title="11906544.png"/>
          <p:cNvPicPr preferRelativeResize="0"/>
          <p:nvPr/>
        </p:nvPicPr>
        <p:blipFill rotWithShape="1">
          <a:blip r:embed="rId24">
            <a:alphaModFix/>
          </a:blip>
          <a:srcRect b="0" l="0" r="0" t="0"/>
          <a:stretch/>
        </p:blipFill>
        <p:spPr>
          <a:xfrm>
            <a:off x="11670540" y="30006080"/>
            <a:ext cx="1051440" cy="1051440"/>
          </a:xfrm>
          <a:prstGeom prst="rect">
            <a:avLst/>
          </a:prstGeom>
          <a:noFill/>
          <a:ln>
            <a:noFill/>
          </a:ln>
        </p:spPr>
      </p:pic>
      <p:sp>
        <p:nvSpPr>
          <p:cNvPr id="99" name="Google Shape;99;p13"/>
          <p:cNvSpPr txBox="1"/>
          <p:nvPr/>
        </p:nvSpPr>
        <p:spPr>
          <a:xfrm>
            <a:off x="17340480" y="24012796"/>
            <a:ext cx="9210300" cy="769800"/>
          </a:xfrm>
          <a:prstGeom prst="rect">
            <a:avLst/>
          </a:prstGeom>
          <a:solidFill>
            <a:srgbClr val="4F0025"/>
          </a:solidFill>
          <a:ln>
            <a:noFill/>
          </a:ln>
        </p:spPr>
        <p:txBody>
          <a:bodyPr anchorCtr="0" anchor="ctr" bIns="93075" lIns="93075" spcFirstLastPara="1" rIns="93075" wrap="square" tIns="93075">
            <a:noAutofit/>
          </a:bodyPr>
          <a:lstStyle/>
          <a:p>
            <a:pPr indent="0" lvl="0" marL="2438400" marR="0" rtl="0" algn="l">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Proposed AI Framework</a:t>
            </a:r>
            <a:endParaRPr b="1" i="0" sz="3700" u="none" cap="none" strike="noStrike">
              <a:solidFill>
                <a:srgbClr val="FFFFFF"/>
              </a:solidFill>
              <a:latin typeface="Arial"/>
              <a:ea typeface="Arial"/>
              <a:cs typeface="Arial"/>
              <a:sym typeface="Arial"/>
            </a:endParaRPr>
          </a:p>
        </p:txBody>
      </p:sp>
      <p:pic>
        <p:nvPicPr>
          <p:cNvPr id="100" name="Google Shape;100;p13" title="download__1_-removebg-preview.png"/>
          <p:cNvPicPr preferRelativeResize="0"/>
          <p:nvPr/>
        </p:nvPicPr>
        <p:blipFill rotWithShape="1">
          <a:blip r:embed="rId9">
            <a:alphaModFix/>
          </a:blip>
          <a:srcRect b="-3180" l="7250" r="-7249" t="3180"/>
          <a:stretch/>
        </p:blipFill>
        <p:spPr>
          <a:xfrm rot="-1421698">
            <a:off x="14927340" y="29610741"/>
            <a:ext cx="1517759" cy="1517759"/>
          </a:xfrm>
          <a:prstGeom prst="rect">
            <a:avLst/>
          </a:prstGeom>
          <a:noFill/>
          <a:ln>
            <a:noFill/>
          </a:ln>
        </p:spPr>
      </p:pic>
      <p:pic>
        <p:nvPicPr>
          <p:cNvPr id="101" name="Google Shape;101;p13" title="12222589.png"/>
          <p:cNvPicPr preferRelativeResize="0"/>
          <p:nvPr/>
        </p:nvPicPr>
        <p:blipFill rotWithShape="1">
          <a:blip r:embed="rId25">
            <a:alphaModFix/>
          </a:blip>
          <a:srcRect b="-12" l="0" r="-21447" t="-21435"/>
          <a:stretch/>
        </p:blipFill>
        <p:spPr>
          <a:xfrm>
            <a:off x="19603741" y="29255999"/>
            <a:ext cx="1051440" cy="1051440"/>
          </a:xfrm>
          <a:prstGeom prst="rect">
            <a:avLst/>
          </a:prstGeom>
          <a:noFill/>
          <a:ln>
            <a:noFill/>
          </a:ln>
        </p:spPr>
      </p:pic>
      <p:grpSp>
        <p:nvGrpSpPr>
          <p:cNvPr id="102" name="Google Shape;102;p13"/>
          <p:cNvGrpSpPr/>
          <p:nvPr/>
        </p:nvGrpSpPr>
        <p:grpSpPr>
          <a:xfrm>
            <a:off x="10646940" y="25272960"/>
            <a:ext cx="1798322" cy="2060222"/>
            <a:chOff x="2191450" y="3953125"/>
            <a:chExt cx="374650" cy="429213"/>
          </a:xfrm>
        </p:grpSpPr>
        <p:pic>
          <p:nvPicPr>
            <p:cNvPr id="103" name="Google Shape;103;p13" title="text.png"/>
            <p:cNvPicPr preferRelativeResize="0"/>
            <p:nvPr/>
          </p:nvPicPr>
          <p:blipFill>
            <a:blip r:embed="rId26">
              <a:alphaModFix/>
            </a:blip>
            <a:stretch>
              <a:fillRect/>
            </a:stretch>
          </p:blipFill>
          <p:spPr>
            <a:xfrm>
              <a:off x="2249925" y="4066163"/>
              <a:ext cx="316175" cy="316175"/>
            </a:xfrm>
            <a:prstGeom prst="rect">
              <a:avLst/>
            </a:prstGeom>
            <a:noFill/>
            <a:ln>
              <a:noFill/>
            </a:ln>
          </p:spPr>
        </p:pic>
        <p:pic>
          <p:nvPicPr>
            <p:cNvPr id="104" name="Google Shape;104;p13" title="456212.png"/>
            <p:cNvPicPr preferRelativeResize="0"/>
            <p:nvPr/>
          </p:nvPicPr>
          <p:blipFill>
            <a:blip r:embed="rId27">
              <a:alphaModFix/>
            </a:blip>
            <a:stretch>
              <a:fillRect/>
            </a:stretch>
          </p:blipFill>
          <p:spPr>
            <a:xfrm>
              <a:off x="2191450" y="3953125"/>
              <a:ext cx="152225" cy="152225"/>
            </a:xfrm>
            <a:prstGeom prst="rect">
              <a:avLst/>
            </a:prstGeom>
            <a:noFill/>
            <a:ln>
              <a:noFill/>
            </a:ln>
          </p:spPr>
        </p:pic>
      </p:grpSp>
      <p:pic>
        <p:nvPicPr>
          <p:cNvPr id="105" name="Google Shape;105;p13" title="3166477.png"/>
          <p:cNvPicPr preferRelativeResize="0"/>
          <p:nvPr/>
        </p:nvPicPr>
        <p:blipFill>
          <a:blip r:embed="rId28">
            <a:alphaModFix/>
          </a:blip>
          <a:stretch>
            <a:fillRect/>
          </a:stretch>
        </p:blipFill>
        <p:spPr>
          <a:xfrm>
            <a:off x="10647482" y="29900962"/>
            <a:ext cx="1051440" cy="1051440"/>
          </a:xfrm>
          <a:prstGeom prst="rect">
            <a:avLst/>
          </a:prstGeom>
          <a:noFill/>
          <a:ln>
            <a:noFill/>
          </a:ln>
        </p:spPr>
      </p:pic>
      <p:sp>
        <p:nvSpPr>
          <p:cNvPr id="106" name="Google Shape;106;p13"/>
          <p:cNvSpPr txBox="1"/>
          <p:nvPr/>
        </p:nvSpPr>
        <p:spPr>
          <a:xfrm>
            <a:off x="10358071" y="24068640"/>
            <a:ext cx="5620200" cy="16320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b="1" lang="en" sz="3200">
                <a:solidFill>
                  <a:srgbClr val="000000"/>
                </a:solidFill>
              </a:rPr>
              <a:t>Query Text</a:t>
            </a:r>
            <a:endParaRPr b="1" sz="32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107" name="Google Shape;107;p13"/>
          <p:cNvSpPr txBox="1"/>
          <p:nvPr/>
        </p:nvSpPr>
        <p:spPr>
          <a:xfrm>
            <a:off x="10078562" y="31103840"/>
            <a:ext cx="3479100" cy="16320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b="1" lang="en" sz="3200">
                <a:solidFill>
                  <a:srgbClr val="000000"/>
                </a:solidFill>
              </a:rPr>
              <a:t>Uml Diagrams</a:t>
            </a:r>
            <a:endParaRPr b="1" sz="3200">
              <a:solidFill>
                <a:srgbClr val="000000"/>
              </a:solidFill>
            </a:endParaRPr>
          </a:p>
          <a:p>
            <a:pPr indent="0" lvl="0" marL="0" rtl="0" algn="l">
              <a:spcBef>
                <a:spcPts val="0"/>
              </a:spcBef>
              <a:spcAft>
                <a:spcPts val="0"/>
              </a:spcAft>
              <a:buNone/>
            </a:pPr>
            <a:r>
              <a:t/>
            </a:r>
            <a:endParaRPr sz="3700">
              <a:solidFill>
                <a:srgbClr val="595959"/>
              </a:solidFill>
            </a:endParaRPr>
          </a:p>
        </p:txBody>
      </p:sp>
      <p:pic>
        <p:nvPicPr>
          <p:cNvPr id="108" name="Google Shape;108;p13" title="456212.png"/>
          <p:cNvPicPr preferRelativeResize="0"/>
          <p:nvPr/>
        </p:nvPicPr>
        <p:blipFill>
          <a:blip r:embed="rId27">
            <a:alphaModFix/>
          </a:blip>
          <a:stretch>
            <a:fillRect/>
          </a:stretch>
        </p:blipFill>
        <p:spPr>
          <a:xfrm>
            <a:off x="10584660" y="29074800"/>
            <a:ext cx="730680" cy="730680"/>
          </a:xfrm>
          <a:prstGeom prst="rect">
            <a:avLst/>
          </a:prstGeom>
          <a:noFill/>
          <a:ln>
            <a:noFill/>
          </a:ln>
        </p:spPr>
      </p:pic>
      <p:pic>
        <p:nvPicPr>
          <p:cNvPr id="109" name="Google Shape;109;p13"/>
          <p:cNvPicPr preferRelativeResize="0"/>
          <p:nvPr/>
        </p:nvPicPr>
        <p:blipFill>
          <a:blip r:embed="rId29">
            <a:alphaModFix/>
          </a:blip>
          <a:stretch>
            <a:fillRect/>
          </a:stretch>
        </p:blipFill>
        <p:spPr>
          <a:xfrm>
            <a:off x="22598884" y="26226099"/>
            <a:ext cx="1898479" cy="1221120"/>
          </a:xfrm>
          <a:prstGeom prst="rect">
            <a:avLst/>
          </a:prstGeom>
          <a:noFill/>
          <a:ln>
            <a:noFill/>
          </a:ln>
        </p:spPr>
      </p:pic>
      <p:sp>
        <p:nvSpPr>
          <p:cNvPr id="110" name="Google Shape;110;p13"/>
          <p:cNvSpPr txBox="1"/>
          <p:nvPr/>
        </p:nvSpPr>
        <p:spPr>
          <a:xfrm>
            <a:off x="13642806" y="30907920"/>
            <a:ext cx="3479100" cy="16320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Extract Text</a:t>
            </a:r>
            <a:endParaRPr b="1" sz="3200">
              <a:solidFill>
                <a:srgbClr val="000000"/>
              </a:solidFill>
            </a:endParaRPr>
          </a:p>
          <a:p>
            <a:pPr indent="0" lvl="0" marL="0" rtl="0" algn="ctr">
              <a:spcBef>
                <a:spcPts val="0"/>
              </a:spcBef>
              <a:spcAft>
                <a:spcPts val="0"/>
              </a:spcAft>
              <a:buNone/>
            </a:pPr>
            <a:r>
              <a:rPr lang="en" sz="2700">
                <a:solidFill>
                  <a:srgbClr val="000000"/>
                </a:solidFill>
              </a:rPr>
              <a:t>Using paddleocr</a:t>
            </a:r>
            <a:endParaRPr sz="27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111" name="Google Shape;111;p13"/>
          <p:cNvSpPr txBox="1"/>
          <p:nvPr/>
        </p:nvSpPr>
        <p:spPr>
          <a:xfrm>
            <a:off x="22505036" y="24196000"/>
            <a:ext cx="6271200" cy="26937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Create Vector Embedding</a:t>
            </a:r>
            <a:endParaRPr b="1" sz="3200">
              <a:solidFill>
                <a:srgbClr val="000000"/>
              </a:solidFill>
            </a:endParaRPr>
          </a:p>
          <a:p>
            <a:pPr indent="0" lvl="0" marL="0" rtl="0" algn="ctr">
              <a:spcBef>
                <a:spcPts val="0"/>
              </a:spcBef>
              <a:spcAft>
                <a:spcPts val="0"/>
              </a:spcAft>
              <a:buNone/>
            </a:pPr>
            <a:r>
              <a:rPr lang="en" sz="2100">
                <a:solidFill>
                  <a:srgbClr val="000000"/>
                </a:solidFill>
              </a:rPr>
              <a:t>Utilizing SBERT Sentence Transform Models</a:t>
            </a:r>
            <a:endParaRPr sz="2100">
              <a:solidFill>
                <a:srgbClr val="000000"/>
              </a:solidFill>
            </a:endParaRPr>
          </a:p>
          <a:p>
            <a:pPr indent="0" lvl="0" marL="0" rtl="0" algn="ctr">
              <a:spcBef>
                <a:spcPts val="0"/>
              </a:spcBef>
              <a:spcAft>
                <a:spcPts val="0"/>
              </a:spcAft>
              <a:buNone/>
            </a:pPr>
            <a:r>
              <a:rPr lang="en" sz="2100">
                <a:solidFill>
                  <a:srgbClr val="000000"/>
                </a:solidFill>
              </a:rPr>
              <a:t>(paraphrase-Multilingual-mpnet-base-v2)</a:t>
            </a:r>
            <a:endParaRPr sz="2100">
              <a:solidFill>
                <a:srgbClr val="000000"/>
              </a:solidFill>
            </a:endParaRPr>
          </a:p>
        </p:txBody>
      </p:sp>
      <p:grpSp>
        <p:nvGrpSpPr>
          <p:cNvPr id="112" name="Google Shape;112;p13"/>
          <p:cNvGrpSpPr/>
          <p:nvPr/>
        </p:nvGrpSpPr>
        <p:grpSpPr>
          <a:xfrm>
            <a:off x="18297060" y="29229361"/>
            <a:ext cx="1326533" cy="2384978"/>
            <a:chOff x="3426450" y="4366480"/>
            <a:chExt cx="410399" cy="499734"/>
          </a:xfrm>
        </p:grpSpPr>
        <p:pic>
          <p:nvPicPr>
            <p:cNvPr id="113" name="Google Shape;113;p13"/>
            <p:cNvPicPr preferRelativeResize="0"/>
            <p:nvPr/>
          </p:nvPicPr>
          <p:blipFill>
            <a:blip r:embed="rId30">
              <a:alphaModFix/>
            </a:blip>
            <a:stretch>
              <a:fillRect/>
            </a:stretch>
          </p:blipFill>
          <p:spPr>
            <a:xfrm>
              <a:off x="3507723" y="4366480"/>
              <a:ext cx="329126" cy="297216"/>
            </a:xfrm>
            <a:prstGeom prst="rect">
              <a:avLst/>
            </a:prstGeom>
            <a:noFill/>
            <a:ln>
              <a:noFill/>
            </a:ln>
          </p:spPr>
        </p:pic>
        <p:pic>
          <p:nvPicPr>
            <p:cNvPr id="114" name="Google Shape;114;p13" title="ollama.png"/>
            <p:cNvPicPr preferRelativeResize="0"/>
            <p:nvPr/>
          </p:nvPicPr>
          <p:blipFill>
            <a:blip r:embed="rId31">
              <a:alphaModFix/>
            </a:blip>
            <a:stretch>
              <a:fillRect/>
            </a:stretch>
          </p:blipFill>
          <p:spPr>
            <a:xfrm>
              <a:off x="3426450" y="4611350"/>
              <a:ext cx="254851" cy="254863"/>
            </a:xfrm>
            <a:prstGeom prst="rect">
              <a:avLst/>
            </a:prstGeom>
            <a:noFill/>
            <a:ln>
              <a:noFill/>
            </a:ln>
          </p:spPr>
        </p:pic>
      </p:grpSp>
      <p:pic>
        <p:nvPicPr>
          <p:cNvPr id="115" name="Google Shape;115;p13" title="deepseek_logo_icon-logo_brandlogos.net_s5bgc.png"/>
          <p:cNvPicPr preferRelativeResize="0"/>
          <p:nvPr/>
        </p:nvPicPr>
        <p:blipFill rotWithShape="1">
          <a:blip r:embed="rId32">
            <a:alphaModFix/>
          </a:blip>
          <a:srcRect b="-5064" l="0" r="-12764" t="-7484"/>
          <a:stretch/>
        </p:blipFill>
        <p:spPr>
          <a:xfrm>
            <a:off x="19065881" y="30460640"/>
            <a:ext cx="1223396" cy="926589"/>
          </a:xfrm>
          <a:prstGeom prst="rect">
            <a:avLst/>
          </a:prstGeom>
          <a:noFill/>
          <a:ln>
            <a:noFill/>
          </a:ln>
        </p:spPr>
      </p:pic>
      <p:sp>
        <p:nvSpPr>
          <p:cNvPr id="116" name="Google Shape;116;p13"/>
          <p:cNvSpPr txBox="1"/>
          <p:nvPr/>
        </p:nvSpPr>
        <p:spPr>
          <a:xfrm>
            <a:off x="16518000" y="31031200"/>
            <a:ext cx="5620200" cy="26937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Generate Description</a:t>
            </a:r>
            <a:endParaRPr b="1" sz="3200">
              <a:solidFill>
                <a:srgbClr val="000000"/>
              </a:solidFill>
            </a:endParaRPr>
          </a:p>
          <a:p>
            <a:pPr indent="0" lvl="0" marL="0" rtl="0" algn="ctr">
              <a:spcBef>
                <a:spcPts val="0"/>
              </a:spcBef>
              <a:spcAft>
                <a:spcPts val="0"/>
              </a:spcAft>
              <a:buNone/>
            </a:pPr>
            <a:r>
              <a:rPr lang="en" sz="2700">
                <a:solidFill>
                  <a:srgbClr val="000000"/>
                </a:solidFill>
              </a:rPr>
              <a:t>Using LLM Models</a:t>
            </a:r>
            <a:endParaRPr sz="2700">
              <a:solidFill>
                <a:srgbClr val="000000"/>
              </a:solidFill>
            </a:endParaRPr>
          </a:p>
        </p:txBody>
      </p:sp>
      <p:pic>
        <p:nvPicPr>
          <p:cNvPr id="117" name="Google Shape;117;p13" title="logo_with_text.png"/>
          <p:cNvPicPr preferRelativeResize="0"/>
          <p:nvPr/>
        </p:nvPicPr>
        <p:blipFill>
          <a:blip r:embed="rId33">
            <a:alphaModFix/>
          </a:blip>
          <a:stretch>
            <a:fillRect/>
          </a:stretch>
        </p:blipFill>
        <p:spPr>
          <a:xfrm>
            <a:off x="30029640" y="29677111"/>
            <a:ext cx="2574676" cy="865800"/>
          </a:xfrm>
          <a:prstGeom prst="rect">
            <a:avLst/>
          </a:prstGeom>
          <a:noFill/>
          <a:ln>
            <a:noFill/>
          </a:ln>
        </p:spPr>
      </p:pic>
      <p:sp>
        <p:nvSpPr>
          <p:cNvPr id="118" name="Google Shape;118;p13"/>
          <p:cNvSpPr txBox="1"/>
          <p:nvPr/>
        </p:nvSpPr>
        <p:spPr>
          <a:xfrm>
            <a:off x="26200761" y="31031200"/>
            <a:ext cx="7326600" cy="26937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Store embeddings for AI Searching</a:t>
            </a:r>
            <a:endParaRPr b="1" sz="3200">
              <a:solidFill>
                <a:srgbClr val="000000"/>
              </a:solidFill>
            </a:endParaRPr>
          </a:p>
        </p:txBody>
      </p:sp>
      <p:grpSp>
        <p:nvGrpSpPr>
          <p:cNvPr id="119" name="Google Shape;119;p13"/>
          <p:cNvGrpSpPr/>
          <p:nvPr/>
        </p:nvGrpSpPr>
        <p:grpSpPr>
          <a:xfrm>
            <a:off x="30458040" y="30367600"/>
            <a:ext cx="2479680" cy="1281039"/>
            <a:chOff x="5512250" y="4572850"/>
            <a:chExt cx="516600" cy="200162"/>
          </a:xfrm>
        </p:grpSpPr>
        <p:sp>
          <p:nvSpPr>
            <p:cNvPr id="120" name="Google Shape;120;p13"/>
            <p:cNvSpPr txBox="1"/>
            <p:nvPr/>
          </p:nvSpPr>
          <p:spPr>
            <a:xfrm>
              <a:off x="5512250" y="4572850"/>
              <a:ext cx="516600" cy="1803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700">
                  <a:solidFill>
                    <a:srgbClr val="595959"/>
                  </a:solidFill>
                </a:rPr>
                <a:t>FAISS</a:t>
              </a:r>
              <a:endParaRPr b="1" sz="3700">
                <a:solidFill>
                  <a:srgbClr val="595959"/>
                </a:solidFill>
              </a:endParaRPr>
            </a:p>
          </p:txBody>
        </p:sp>
        <p:pic>
          <p:nvPicPr>
            <p:cNvPr id="121" name="Google Shape;121;p13" title="6033716.png"/>
            <p:cNvPicPr preferRelativeResize="0"/>
            <p:nvPr/>
          </p:nvPicPr>
          <p:blipFill>
            <a:blip r:embed="rId34">
              <a:alphaModFix/>
            </a:blip>
            <a:stretch>
              <a:fillRect/>
            </a:stretch>
          </p:blipFill>
          <p:spPr>
            <a:xfrm>
              <a:off x="5512263" y="4652713"/>
              <a:ext cx="120300" cy="120300"/>
            </a:xfrm>
            <a:prstGeom prst="rect">
              <a:avLst/>
            </a:prstGeom>
            <a:noFill/>
            <a:ln>
              <a:noFill/>
            </a:ln>
          </p:spPr>
        </p:pic>
      </p:grpSp>
      <p:sp>
        <p:nvSpPr>
          <p:cNvPr id="122" name="Google Shape;122;p13"/>
          <p:cNvSpPr txBox="1"/>
          <p:nvPr/>
        </p:nvSpPr>
        <p:spPr>
          <a:xfrm>
            <a:off x="11326382" y="3165120"/>
            <a:ext cx="9751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Dashboards</a:t>
            </a:r>
            <a:endParaRPr b="1" i="0" sz="3700" u="none" cap="none" strike="noStrike">
              <a:solidFill>
                <a:srgbClr val="FFFFFF"/>
              </a:solidFill>
              <a:latin typeface="Arial"/>
              <a:ea typeface="Arial"/>
              <a:cs typeface="Arial"/>
              <a:sym typeface="Arial"/>
            </a:endParaRPr>
          </a:p>
        </p:txBody>
      </p:sp>
      <p:sp>
        <p:nvSpPr>
          <p:cNvPr id="123" name="Google Shape;123;p13"/>
          <p:cNvSpPr txBox="1"/>
          <p:nvPr/>
        </p:nvSpPr>
        <p:spPr>
          <a:xfrm>
            <a:off x="22513691" y="3095733"/>
            <a:ext cx="9751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Project Form and Website</a:t>
            </a:r>
            <a:endParaRPr b="1" i="0" sz="3700" u="none" cap="none" strike="noStrike">
              <a:solidFill>
                <a:srgbClr val="FFFFFF"/>
              </a:solidFill>
              <a:latin typeface="Arial"/>
              <a:ea typeface="Arial"/>
              <a:cs typeface="Arial"/>
              <a:sym typeface="Arial"/>
            </a:endParaRPr>
          </a:p>
        </p:txBody>
      </p:sp>
      <p:pic>
        <p:nvPicPr>
          <p:cNvPr id="124" name="Google Shape;124;p13" title="Screenshot 2025-04-17 at 10.29.59 PM.png"/>
          <p:cNvPicPr preferRelativeResize="0"/>
          <p:nvPr/>
        </p:nvPicPr>
        <p:blipFill rotWithShape="1">
          <a:blip r:embed="rId35">
            <a:alphaModFix/>
          </a:blip>
          <a:srcRect b="0" l="0" r="0" t="10434"/>
          <a:stretch/>
        </p:blipFill>
        <p:spPr>
          <a:xfrm>
            <a:off x="11354389" y="4373356"/>
            <a:ext cx="9580534" cy="5254051"/>
          </a:xfrm>
          <a:prstGeom prst="rect">
            <a:avLst/>
          </a:prstGeom>
          <a:noFill/>
          <a:ln>
            <a:noFill/>
          </a:ln>
        </p:spPr>
      </p:pic>
      <p:pic>
        <p:nvPicPr>
          <p:cNvPr id="125" name="Google Shape;125;p13" title="ollama.png"/>
          <p:cNvPicPr preferRelativeResize="0"/>
          <p:nvPr/>
        </p:nvPicPr>
        <p:blipFill>
          <a:blip r:embed="rId31">
            <a:alphaModFix/>
          </a:blip>
          <a:stretch>
            <a:fillRect/>
          </a:stretch>
        </p:blipFill>
        <p:spPr>
          <a:xfrm>
            <a:off x="14296724" y="26117843"/>
            <a:ext cx="1141174" cy="1131246"/>
          </a:xfrm>
          <a:prstGeom prst="rect">
            <a:avLst/>
          </a:prstGeom>
          <a:noFill/>
          <a:ln>
            <a:noFill/>
          </a:ln>
        </p:spPr>
      </p:pic>
      <p:pic>
        <p:nvPicPr>
          <p:cNvPr id="126" name="Google Shape;126;p13" title="Screenshot 2025-04-17 at 10.30.58 PM.png"/>
          <p:cNvPicPr preferRelativeResize="0"/>
          <p:nvPr/>
        </p:nvPicPr>
        <p:blipFill rotWithShape="1">
          <a:blip r:embed="rId36">
            <a:alphaModFix/>
          </a:blip>
          <a:srcRect b="0" l="0" r="0" t="8240"/>
          <a:stretch/>
        </p:blipFill>
        <p:spPr>
          <a:xfrm>
            <a:off x="11444276" y="10661384"/>
            <a:ext cx="9216763" cy="5378497"/>
          </a:xfrm>
          <a:prstGeom prst="rect">
            <a:avLst/>
          </a:prstGeom>
          <a:noFill/>
          <a:ln>
            <a:noFill/>
          </a:ln>
        </p:spPr>
      </p:pic>
      <p:pic>
        <p:nvPicPr>
          <p:cNvPr id="127" name="Google Shape;127;p13"/>
          <p:cNvPicPr preferRelativeResize="0"/>
          <p:nvPr/>
        </p:nvPicPr>
        <p:blipFill rotWithShape="1">
          <a:blip r:embed="rId37">
            <a:alphaModFix/>
          </a:blip>
          <a:srcRect b="0" l="3259" r="3063" t="0"/>
          <a:stretch/>
        </p:blipFill>
        <p:spPr>
          <a:xfrm>
            <a:off x="22351860" y="16857600"/>
            <a:ext cx="10007994" cy="6303522"/>
          </a:xfrm>
          <a:prstGeom prst="rect">
            <a:avLst/>
          </a:prstGeom>
          <a:noFill/>
          <a:ln>
            <a:noFill/>
          </a:ln>
        </p:spPr>
      </p:pic>
      <p:pic>
        <p:nvPicPr>
          <p:cNvPr id="128" name="Google Shape;128;p13"/>
          <p:cNvPicPr preferRelativeResize="0"/>
          <p:nvPr/>
        </p:nvPicPr>
        <p:blipFill>
          <a:blip r:embed="rId38">
            <a:alphaModFix/>
          </a:blip>
          <a:stretch>
            <a:fillRect/>
          </a:stretch>
        </p:blipFill>
        <p:spPr>
          <a:xfrm>
            <a:off x="11728195" y="17168964"/>
            <a:ext cx="9012135" cy="2663468"/>
          </a:xfrm>
          <a:prstGeom prst="rect">
            <a:avLst/>
          </a:prstGeom>
          <a:noFill/>
          <a:ln>
            <a:noFill/>
          </a:ln>
        </p:spPr>
      </p:pic>
      <p:sp>
        <p:nvSpPr>
          <p:cNvPr id="129" name="Google Shape;129;p13"/>
          <p:cNvSpPr txBox="1"/>
          <p:nvPr/>
        </p:nvSpPr>
        <p:spPr>
          <a:xfrm>
            <a:off x="10633440" y="9591607"/>
            <a:ext cx="10998600" cy="10233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t>Figure 1:</a:t>
            </a:r>
            <a:r>
              <a:rPr lang="en" sz="3200"/>
              <a:t> Coordinator Dashboard view (Insights Page)</a:t>
            </a:r>
            <a:endParaRPr sz="3200"/>
          </a:p>
        </p:txBody>
      </p:sp>
      <p:sp>
        <p:nvSpPr>
          <p:cNvPr id="130" name="Google Shape;130;p13"/>
          <p:cNvSpPr txBox="1"/>
          <p:nvPr/>
        </p:nvSpPr>
        <p:spPr>
          <a:xfrm>
            <a:off x="11647250" y="16092786"/>
            <a:ext cx="9174300" cy="10233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t>Figure 2:</a:t>
            </a:r>
            <a:r>
              <a:rPr lang="en" sz="3200"/>
              <a:t> Project upload request popup</a:t>
            </a:r>
            <a:endParaRPr sz="3200"/>
          </a:p>
        </p:txBody>
      </p:sp>
      <p:sp>
        <p:nvSpPr>
          <p:cNvPr id="131" name="Google Shape;131;p13"/>
          <p:cNvSpPr txBox="1"/>
          <p:nvPr/>
        </p:nvSpPr>
        <p:spPr>
          <a:xfrm>
            <a:off x="22480020" y="23031774"/>
            <a:ext cx="9751800" cy="9735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t>Figure 5:</a:t>
            </a:r>
            <a:r>
              <a:rPr lang="en" sz="3200"/>
              <a:t> Auto-generated project webpage</a:t>
            </a:r>
            <a:endParaRPr sz="3200"/>
          </a:p>
        </p:txBody>
      </p:sp>
      <p:pic>
        <p:nvPicPr>
          <p:cNvPr id="132" name="Google Shape;132;p13"/>
          <p:cNvPicPr preferRelativeResize="0"/>
          <p:nvPr/>
        </p:nvPicPr>
        <p:blipFill rotWithShape="1">
          <a:blip r:embed="rId39">
            <a:alphaModFix/>
          </a:blip>
          <a:srcRect b="54576" l="31897" r="27995" t="2212"/>
          <a:stretch/>
        </p:blipFill>
        <p:spPr>
          <a:xfrm>
            <a:off x="24081420" y="4284043"/>
            <a:ext cx="6665886" cy="5438719"/>
          </a:xfrm>
          <a:prstGeom prst="rect">
            <a:avLst/>
          </a:prstGeom>
          <a:noFill/>
          <a:ln>
            <a:noFill/>
          </a:ln>
        </p:spPr>
      </p:pic>
      <p:sp>
        <p:nvSpPr>
          <p:cNvPr id="133" name="Google Shape;133;p13"/>
          <p:cNvSpPr txBox="1"/>
          <p:nvPr/>
        </p:nvSpPr>
        <p:spPr>
          <a:xfrm>
            <a:off x="22556040" y="15972414"/>
            <a:ext cx="9751800" cy="9735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t>Figure 4:</a:t>
            </a:r>
            <a:r>
              <a:rPr lang="en" sz="3200"/>
              <a:t> Project Similarity Result</a:t>
            </a:r>
            <a:endParaRPr sz="3200"/>
          </a:p>
        </p:txBody>
      </p:sp>
      <p:sp>
        <p:nvSpPr>
          <p:cNvPr id="134" name="Google Shape;134;p13"/>
          <p:cNvSpPr txBox="1"/>
          <p:nvPr/>
        </p:nvSpPr>
        <p:spPr>
          <a:xfrm>
            <a:off x="11176800" y="22833694"/>
            <a:ext cx="9751800" cy="9735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t>Figure 3:</a:t>
            </a:r>
            <a:r>
              <a:rPr lang="en" sz="3200"/>
              <a:t> Student Dashboard</a:t>
            </a:r>
            <a:endParaRPr sz="3200"/>
          </a:p>
        </p:txBody>
      </p:sp>
      <p:pic>
        <p:nvPicPr>
          <p:cNvPr id="135" name="Google Shape;135;p13"/>
          <p:cNvPicPr preferRelativeResize="0"/>
          <p:nvPr/>
        </p:nvPicPr>
        <p:blipFill>
          <a:blip r:embed="rId40">
            <a:alphaModFix/>
          </a:blip>
          <a:stretch>
            <a:fillRect/>
          </a:stretch>
        </p:blipFill>
        <p:spPr>
          <a:xfrm>
            <a:off x="11728197" y="19778565"/>
            <a:ext cx="9012105" cy="2768708"/>
          </a:xfrm>
          <a:prstGeom prst="rect">
            <a:avLst/>
          </a:prstGeom>
          <a:noFill/>
          <a:ln>
            <a:noFill/>
          </a:ln>
        </p:spPr>
      </p:pic>
      <p:pic>
        <p:nvPicPr>
          <p:cNvPr id="136" name="Google Shape;136;p13" title="10306116.png"/>
          <p:cNvPicPr preferRelativeResize="0"/>
          <p:nvPr/>
        </p:nvPicPr>
        <p:blipFill>
          <a:blip r:embed="rId41">
            <a:alphaModFix/>
          </a:blip>
          <a:stretch>
            <a:fillRect/>
          </a:stretch>
        </p:blipFill>
        <p:spPr>
          <a:xfrm>
            <a:off x="18625860" y="25892492"/>
            <a:ext cx="1670280" cy="1670280"/>
          </a:xfrm>
          <a:prstGeom prst="rect">
            <a:avLst/>
          </a:prstGeom>
          <a:noFill/>
          <a:ln>
            <a:noFill/>
          </a:ln>
        </p:spPr>
      </p:pic>
      <p:pic>
        <p:nvPicPr>
          <p:cNvPr id="137" name="Google Shape;137;p13" title="img.icons8.png"/>
          <p:cNvPicPr preferRelativeResize="0"/>
          <p:nvPr/>
        </p:nvPicPr>
        <p:blipFill>
          <a:blip r:embed="rId42">
            <a:alphaModFix/>
          </a:blip>
          <a:stretch>
            <a:fillRect/>
          </a:stretch>
        </p:blipFill>
        <p:spPr>
          <a:xfrm>
            <a:off x="15019740" y="25946560"/>
            <a:ext cx="1517640" cy="1517640"/>
          </a:xfrm>
          <a:prstGeom prst="rect">
            <a:avLst/>
          </a:prstGeom>
          <a:noFill/>
          <a:ln>
            <a:noFill/>
          </a:ln>
        </p:spPr>
      </p:pic>
      <p:sp>
        <p:nvSpPr>
          <p:cNvPr id="138" name="Google Shape;138;p13"/>
          <p:cNvSpPr txBox="1"/>
          <p:nvPr/>
        </p:nvSpPr>
        <p:spPr>
          <a:xfrm>
            <a:off x="16679940" y="24377360"/>
            <a:ext cx="6055200" cy="16320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Preprocess Text</a:t>
            </a:r>
            <a:endParaRPr b="1" sz="3200">
              <a:solidFill>
                <a:srgbClr val="000000"/>
              </a:solidFill>
            </a:endParaRPr>
          </a:p>
          <a:p>
            <a:pPr indent="0" lvl="0" marL="0" rtl="0" algn="ctr">
              <a:spcBef>
                <a:spcPts val="0"/>
              </a:spcBef>
              <a:spcAft>
                <a:spcPts val="0"/>
              </a:spcAft>
              <a:buNone/>
            </a:pPr>
            <a:r>
              <a:rPr lang="en" sz="2100">
                <a:solidFill>
                  <a:srgbClr val="000000"/>
                </a:solidFill>
              </a:rPr>
              <a:t>(Stop words, Lemmatization,punctuation,etc..)</a:t>
            </a:r>
            <a:endParaRPr sz="21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139" name="Google Shape;139;p13"/>
          <p:cNvSpPr txBox="1"/>
          <p:nvPr/>
        </p:nvSpPr>
        <p:spPr>
          <a:xfrm>
            <a:off x="13708259" y="24243280"/>
            <a:ext cx="3654600" cy="16320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b="1" lang="en" sz="3200">
                <a:solidFill>
                  <a:srgbClr val="000000"/>
                </a:solidFill>
              </a:rPr>
              <a:t>Enhance Query</a:t>
            </a:r>
            <a:endParaRPr sz="3700">
              <a:solidFill>
                <a:srgbClr val="595959"/>
              </a:solidFill>
            </a:endParaRPr>
          </a:p>
        </p:txBody>
      </p:sp>
      <p:grpSp>
        <p:nvGrpSpPr>
          <p:cNvPr id="140" name="Google Shape;140;p13"/>
          <p:cNvGrpSpPr/>
          <p:nvPr/>
        </p:nvGrpSpPr>
        <p:grpSpPr>
          <a:xfrm>
            <a:off x="35627179" y="29488384"/>
            <a:ext cx="5620401" cy="2382286"/>
            <a:chOff x="8196100" y="4107925"/>
            <a:chExt cx="725700" cy="307960"/>
          </a:xfrm>
        </p:grpSpPr>
        <p:pic>
          <p:nvPicPr>
            <p:cNvPr id="141" name="Google Shape;141;p13" title="2195550.png"/>
            <p:cNvPicPr preferRelativeResize="0"/>
            <p:nvPr/>
          </p:nvPicPr>
          <p:blipFill>
            <a:blip r:embed="rId43">
              <a:alphaModFix/>
            </a:blip>
            <a:stretch>
              <a:fillRect/>
            </a:stretch>
          </p:blipFill>
          <p:spPr>
            <a:xfrm>
              <a:off x="8624600" y="4118685"/>
              <a:ext cx="297200" cy="297200"/>
            </a:xfrm>
            <a:prstGeom prst="rect">
              <a:avLst/>
            </a:prstGeom>
            <a:noFill/>
            <a:ln>
              <a:noFill/>
            </a:ln>
          </p:spPr>
        </p:pic>
        <p:pic>
          <p:nvPicPr>
            <p:cNvPr id="142" name="Google Shape;142;p13" title="img.icons8.png"/>
            <p:cNvPicPr preferRelativeResize="0"/>
            <p:nvPr/>
          </p:nvPicPr>
          <p:blipFill>
            <a:blip r:embed="rId44">
              <a:alphaModFix/>
            </a:blip>
            <a:stretch>
              <a:fillRect/>
            </a:stretch>
          </p:blipFill>
          <p:spPr>
            <a:xfrm>
              <a:off x="8196100" y="4107925"/>
              <a:ext cx="254875" cy="254875"/>
            </a:xfrm>
            <a:prstGeom prst="rect">
              <a:avLst/>
            </a:prstGeom>
            <a:noFill/>
            <a:ln>
              <a:noFill/>
            </a:ln>
          </p:spPr>
        </p:pic>
        <p:pic>
          <p:nvPicPr>
            <p:cNvPr id="143" name="Google Shape;143;p13" title="1006657.png"/>
            <p:cNvPicPr preferRelativeResize="0"/>
            <p:nvPr/>
          </p:nvPicPr>
          <p:blipFill>
            <a:blip r:embed="rId45">
              <a:alphaModFix/>
            </a:blip>
            <a:stretch>
              <a:fillRect/>
            </a:stretch>
          </p:blipFill>
          <p:spPr>
            <a:xfrm>
              <a:off x="8431550" y="4197963"/>
              <a:ext cx="193050" cy="193050"/>
            </a:xfrm>
            <a:prstGeom prst="rect">
              <a:avLst/>
            </a:prstGeom>
            <a:noFill/>
            <a:ln>
              <a:noFill/>
            </a:ln>
          </p:spPr>
        </p:pic>
      </p:grpSp>
      <p:grpSp>
        <p:nvGrpSpPr>
          <p:cNvPr id="144" name="Google Shape;144;p13"/>
          <p:cNvGrpSpPr/>
          <p:nvPr/>
        </p:nvGrpSpPr>
        <p:grpSpPr>
          <a:xfrm>
            <a:off x="232620" y="1656400"/>
            <a:ext cx="3479518" cy="784186"/>
            <a:chOff x="24225" y="162200"/>
            <a:chExt cx="724900" cy="163372"/>
          </a:xfrm>
        </p:grpSpPr>
        <p:pic>
          <p:nvPicPr>
            <p:cNvPr id="145" name="Google Shape;145;p13" title="AIU_New_Logo 1111(1).png"/>
            <p:cNvPicPr preferRelativeResize="0"/>
            <p:nvPr/>
          </p:nvPicPr>
          <p:blipFill>
            <a:blip r:embed="rId46">
              <a:alphaModFix/>
            </a:blip>
            <a:stretch>
              <a:fillRect/>
            </a:stretch>
          </p:blipFill>
          <p:spPr>
            <a:xfrm>
              <a:off x="24225" y="162200"/>
              <a:ext cx="282798" cy="125105"/>
            </a:xfrm>
            <a:prstGeom prst="rect">
              <a:avLst/>
            </a:prstGeom>
            <a:noFill/>
            <a:ln>
              <a:noFill/>
            </a:ln>
          </p:spPr>
        </p:pic>
        <p:pic>
          <p:nvPicPr>
            <p:cNvPr id="146" name="Google Shape;146;p13" title="AsaIU_New_Logo (1).png"/>
            <p:cNvPicPr preferRelativeResize="0"/>
            <p:nvPr/>
          </p:nvPicPr>
          <p:blipFill>
            <a:blip r:embed="rId47">
              <a:alphaModFix/>
            </a:blip>
            <a:stretch>
              <a:fillRect/>
            </a:stretch>
          </p:blipFill>
          <p:spPr>
            <a:xfrm>
              <a:off x="332500" y="162206"/>
              <a:ext cx="416625" cy="163366"/>
            </a:xfrm>
            <a:prstGeom prst="rect">
              <a:avLst/>
            </a:prstGeom>
            <a:noFill/>
            <a:ln>
              <a:noFill/>
            </a:ln>
          </p:spPr>
        </p:pic>
      </p:grpSp>
      <p:pic>
        <p:nvPicPr>
          <p:cNvPr id="147" name="Google Shape;147;p13" title="954591.png"/>
          <p:cNvPicPr preferRelativeResize="0"/>
          <p:nvPr/>
        </p:nvPicPr>
        <p:blipFill>
          <a:blip r:embed="rId48">
            <a:alphaModFix/>
          </a:blip>
          <a:stretch>
            <a:fillRect/>
          </a:stretch>
        </p:blipFill>
        <p:spPr>
          <a:xfrm>
            <a:off x="30704802" y="26086080"/>
            <a:ext cx="1223399" cy="1223482"/>
          </a:xfrm>
          <a:prstGeom prst="rect">
            <a:avLst/>
          </a:prstGeom>
          <a:noFill/>
          <a:ln>
            <a:noFill/>
          </a:ln>
        </p:spPr>
      </p:pic>
      <p:pic>
        <p:nvPicPr>
          <p:cNvPr id="148" name="Google Shape;148;p13"/>
          <p:cNvPicPr preferRelativeResize="0"/>
          <p:nvPr/>
        </p:nvPicPr>
        <p:blipFill>
          <a:blip r:embed="rId49">
            <a:alphaModFix/>
          </a:blip>
          <a:stretch>
            <a:fillRect/>
          </a:stretch>
        </p:blipFill>
        <p:spPr>
          <a:xfrm>
            <a:off x="26887439" y="26113520"/>
            <a:ext cx="1951320" cy="1474018"/>
          </a:xfrm>
          <a:prstGeom prst="rect">
            <a:avLst/>
          </a:prstGeom>
          <a:noFill/>
          <a:ln>
            <a:noFill/>
          </a:ln>
        </p:spPr>
      </p:pic>
      <p:pic>
        <p:nvPicPr>
          <p:cNvPr id="149" name="Google Shape;149;p13"/>
          <p:cNvPicPr preferRelativeResize="0"/>
          <p:nvPr/>
        </p:nvPicPr>
        <p:blipFill>
          <a:blip r:embed="rId50">
            <a:alphaModFix/>
          </a:blip>
          <a:stretch>
            <a:fillRect/>
          </a:stretch>
        </p:blipFill>
        <p:spPr>
          <a:xfrm>
            <a:off x="26481240" y="29156314"/>
            <a:ext cx="1517761" cy="1517759"/>
          </a:xfrm>
          <a:prstGeom prst="rect">
            <a:avLst/>
          </a:prstGeom>
          <a:noFill/>
          <a:ln>
            <a:noFill/>
          </a:ln>
        </p:spPr>
      </p:pic>
      <p:grpSp>
        <p:nvGrpSpPr>
          <p:cNvPr id="150" name="Google Shape;150;p13"/>
          <p:cNvGrpSpPr/>
          <p:nvPr/>
        </p:nvGrpSpPr>
        <p:grpSpPr>
          <a:xfrm>
            <a:off x="25366206" y="29156247"/>
            <a:ext cx="2401074" cy="1679093"/>
            <a:chOff x="5359451" y="4555664"/>
            <a:chExt cx="500224" cy="349811"/>
          </a:xfrm>
        </p:grpSpPr>
        <p:pic>
          <p:nvPicPr>
            <p:cNvPr id="151" name="Google Shape;151;p13" title="img.icons8.png"/>
            <p:cNvPicPr preferRelativeResize="0"/>
            <p:nvPr/>
          </p:nvPicPr>
          <p:blipFill>
            <a:blip r:embed="rId51">
              <a:alphaModFix/>
            </a:blip>
            <a:stretch>
              <a:fillRect/>
            </a:stretch>
          </p:blipFill>
          <p:spPr>
            <a:xfrm>
              <a:off x="5359451" y="4589275"/>
              <a:ext cx="316200" cy="316200"/>
            </a:xfrm>
            <a:prstGeom prst="rect">
              <a:avLst/>
            </a:prstGeom>
            <a:noFill/>
            <a:ln>
              <a:noFill/>
            </a:ln>
          </p:spPr>
        </p:pic>
        <p:pic>
          <p:nvPicPr>
            <p:cNvPr id="152" name="Google Shape;152;p13" title="5956494.png"/>
            <p:cNvPicPr preferRelativeResize="0"/>
            <p:nvPr/>
          </p:nvPicPr>
          <p:blipFill>
            <a:blip r:embed="rId52">
              <a:alphaModFix/>
            </a:blip>
            <a:stretch>
              <a:fillRect/>
            </a:stretch>
          </p:blipFill>
          <p:spPr>
            <a:xfrm>
              <a:off x="5511700" y="4555664"/>
              <a:ext cx="347975" cy="347975"/>
            </a:xfrm>
            <a:prstGeom prst="rect">
              <a:avLst/>
            </a:prstGeom>
            <a:noFill/>
            <a:ln>
              <a:noFill/>
            </a:ln>
          </p:spPr>
        </p:pic>
      </p:grpSp>
      <p:sp>
        <p:nvSpPr>
          <p:cNvPr id="153" name="Google Shape;153;p13"/>
          <p:cNvSpPr txBox="1"/>
          <p:nvPr/>
        </p:nvSpPr>
        <p:spPr>
          <a:xfrm>
            <a:off x="21234720" y="28439438"/>
            <a:ext cx="4668600" cy="28512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Projects have their embedding </a:t>
            </a:r>
            <a:r>
              <a:rPr b="1" lang="en" sz="3200">
                <a:solidFill>
                  <a:srgbClr val="FF0000"/>
                </a:solidFill>
              </a:rPr>
              <a:t>already encoded and stored </a:t>
            </a:r>
            <a:r>
              <a:rPr b="1" lang="en" sz="3200">
                <a:solidFill>
                  <a:srgbClr val="000000"/>
                </a:solidFill>
              </a:rPr>
              <a:t>in the Vector database </a:t>
            </a:r>
            <a:endParaRPr b="1" sz="3200">
              <a:solidFill>
                <a:srgbClr val="000000"/>
              </a:solidFill>
            </a:endParaRPr>
          </a:p>
          <a:p>
            <a:pPr indent="0" lvl="0" marL="0" rtl="0" algn="ctr">
              <a:spcBef>
                <a:spcPts val="0"/>
              </a:spcBef>
              <a:spcAft>
                <a:spcPts val="0"/>
              </a:spcAft>
              <a:buNone/>
            </a:pPr>
            <a:r>
              <a:t/>
            </a:r>
            <a:endParaRPr b="1" sz="3200">
              <a:solidFill>
                <a:srgbClr val="000000"/>
              </a:solidFill>
            </a:endParaRPr>
          </a:p>
        </p:txBody>
      </p:sp>
      <p:pic>
        <p:nvPicPr>
          <p:cNvPr id="154" name="Google Shape;154;p13" title="3480066.png"/>
          <p:cNvPicPr preferRelativeResize="0"/>
          <p:nvPr/>
        </p:nvPicPr>
        <p:blipFill>
          <a:blip r:embed="rId53">
            <a:alphaModFix/>
          </a:blip>
          <a:stretch>
            <a:fillRect/>
          </a:stretch>
        </p:blipFill>
        <p:spPr>
          <a:xfrm>
            <a:off x="42353280" y="5075675"/>
            <a:ext cx="1161360" cy="1161247"/>
          </a:xfrm>
          <a:prstGeom prst="rect">
            <a:avLst/>
          </a:prstGeom>
          <a:noFill/>
          <a:ln>
            <a:noFill/>
          </a:ln>
        </p:spPr>
      </p:pic>
      <p:pic>
        <p:nvPicPr>
          <p:cNvPr id="155" name="Google Shape;155;p13"/>
          <p:cNvPicPr preferRelativeResize="0"/>
          <p:nvPr/>
        </p:nvPicPr>
        <p:blipFill>
          <a:blip r:embed="rId54">
            <a:alphaModFix/>
          </a:blip>
          <a:stretch>
            <a:fillRect/>
          </a:stretch>
        </p:blipFill>
        <p:spPr>
          <a:xfrm>
            <a:off x="12767040" y="26152880"/>
            <a:ext cx="1716720" cy="1755360"/>
          </a:xfrm>
          <a:prstGeom prst="rect">
            <a:avLst/>
          </a:prstGeom>
          <a:noFill/>
          <a:ln>
            <a:noFill/>
          </a:ln>
        </p:spPr>
      </p:pic>
      <p:pic>
        <p:nvPicPr>
          <p:cNvPr id="156" name="Google Shape;156;p13"/>
          <p:cNvPicPr preferRelativeResize="0"/>
          <p:nvPr/>
        </p:nvPicPr>
        <p:blipFill>
          <a:blip r:embed="rId54">
            <a:alphaModFix/>
          </a:blip>
          <a:stretch>
            <a:fillRect/>
          </a:stretch>
        </p:blipFill>
        <p:spPr>
          <a:xfrm>
            <a:off x="16616160" y="26207920"/>
            <a:ext cx="1716720" cy="1755360"/>
          </a:xfrm>
          <a:prstGeom prst="rect">
            <a:avLst/>
          </a:prstGeom>
          <a:noFill/>
          <a:ln>
            <a:noFill/>
          </a:ln>
        </p:spPr>
      </p:pic>
      <p:pic>
        <p:nvPicPr>
          <p:cNvPr id="157" name="Google Shape;157;p13"/>
          <p:cNvPicPr preferRelativeResize="0"/>
          <p:nvPr/>
        </p:nvPicPr>
        <p:blipFill>
          <a:blip r:embed="rId54">
            <a:alphaModFix/>
          </a:blip>
          <a:stretch>
            <a:fillRect/>
          </a:stretch>
        </p:blipFill>
        <p:spPr>
          <a:xfrm>
            <a:off x="20589120" y="26178160"/>
            <a:ext cx="1716720" cy="1755360"/>
          </a:xfrm>
          <a:prstGeom prst="rect">
            <a:avLst/>
          </a:prstGeom>
          <a:noFill/>
          <a:ln>
            <a:noFill/>
          </a:ln>
        </p:spPr>
      </p:pic>
      <p:pic>
        <p:nvPicPr>
          <p:cNvPr id="158" name="Google Shape;158;p13"/>
          <p:cNvPicPr preferRelativeResize="0"/>
          <p:nvPr/>
        </p:nvPicPr>
        <p:blipFill>
          <a:blip r:embed="rId54">
            <a:alphaModFix/>
          </a:blip>
          <a:stretch>
            <a:fillRect/>
          </a:stretch>
        </p:blipFill>
        <p:spPr>
          <a:xfrm>
            <a:off x="24818640" y="26128320"/>
            <a:ext cx="1716720" cy="1755360"/>
          </a:xfrm>
          <a:prstGeom prst="rect">
            <a:avLst/>
          </a:prstGeom>
          <a:noFill/>
          <a:ln>
            <a:noFill/>
          </a:ln>
        </p:spPr>
      </p:pic>
      <p:pic>
        <p:nvPicPr>
          <p:cNvPr id="159" name="Google Shape;159;p13"/>
          <p:cNvPicPr preferRelativeResize="0"/>
          <p:nvPr/>
        </p:nvPicPr>
        <p:blipFill>
          <a:blip r:embed="rId54">
            <a:alphaModFix/>
          </a:blip>
          <a:stretch>
            <a:fillRect/>
          </a:stretch>
        </p:blipFill>
        <p:spPr>
          <a:xfrm>
            <a:off x="28897980" y="26244720"/>
            <a:ext cx="1716720" cy="1755360"/>
          </a:xfrm>
          <a:prstGeom prst="rect">
            <a:avLst/>
          </a:prstGeom>
          <a:noFill/>
          <a:ln>
            <a:noFill/>
          </a:ln>
        </p:spPr>
      </p:pic>
      <p:pic>
        <p:nvPicPr>
          <p:cNvPr id="160" name="Google Shape;160;p13"/>
          <p:cNvPicPr preferRelativeResize="0"/>
          <p:nvPr/>
        </p:nvPicPr>
        <p:blipFill>
          <a:blip r:embed="rId54">
            <a:alphaModFix/>
          </a:blip>
          <a:stretch>
            <a:fillRect/>
          </a:stretch>
        </p:blipFill>
        <p:spPr>
          <a:xfrm>
            <a:off x="28040100" y="29338000"/>
            <a:ext cx="1716720" cy="1755360"/>
          </a:xfrm>
          <a:prstGeom prst="rect">
            <a:avLst/>
          </a:prstGeom>
          <a:noFill/>
          <a:ln>
            <a:noFill/>
          </a:ln>
        </p:spPr>
      </p:pic>
      <p:pic>
        <p:nvPicPr>
          <p:cNvPr id="161" name="Google Shape;161;p13"/>
          <p:cNvPicPr preferRelativeResize="0"/>
          <p:nvPr/>
        </p:nvPicPr>
        <p:blipFill>
          <a:blip r:embed="rId54">
            <a:alphaModFix/>
          </a:blip>
          <a:stretch>
            <a:fillRect/>
          </a:stretch>
        </p:blipFill>
        <p:spPr>
          <a:xfrm>
            <a:off x="12889620" y="29936720"/>
            <a:ext cx="1716720" cy="1755360"/>
          </a:xfrm>
          <a:prstGeom prst="rect">
            <a:avLst/>
          </a:prstGeom>
          <a:noFill/>
          <a:ln>
            <a:noFill/>
          </a:ln>
        </p:spPr>
      </p:pic>
      <p:pic>
        <p:nvPicPr>
          <p:cNvPr id="162" name="Google Shape;162;p13"/>
          <p:cNvPicPr preferRelativeResize="0"/>
          <p:nvPr/>
        </p:nvPicPr>
        <p:blipFill>
          <a:blip r:embed="rId54">
            <a:alphaModFix/>
          </a:blip>
          <a:stretch>
            <a:fillRect/>
          </a:stretch>
        </p:blipFill>
        <p:spPr>
          <a:xfrm>
            <a:off x="16403640" y="30006080"/>
            <a:ext cx="1716720" cy="1755360"/>
          </a:xfrm>
          <a:prstGeom prst="rect">
            <a:avLst/>
          </a:prstGeom>
          <a:noFill/>
          <a:ln>
            <a:noFill/>
          </a:ln>
        </p:spPr>
      </p:pic>
      <p:sp>
        <p:nvSpPr>
          <p:cNvPr id="163" name="Google Shape;163;p13"/>
          <p:cNvSpPr txBox="1"/>
          <p:nvPr/>
        </p:nvSpPr>
        <p:spPr>
          <a:xfrm>
            <a:off x="4317243" y="17396640"/>
            <a:ext cx="5880900" cy="2715000"/>
          </a:xfrm>
          <a:prstGeom prst="rect">
            <a:avLst/>
          </a:prstGeom>
          <a:noFill/>
          <a:ln>
            <a:noFill/>
          </a:ln>
        </p:spPr>
        <p:txBody>
          <a:bodyPr anchorCtr="0" anchor="t" bIns="93075" lIns="93075" spcFirstLastPara="1" rIns="93075" wrap="square" tIns="93075">
            <a:noAutofit/>
          </a:bodyPr>
          <a:lstStyle/>
          <a:p>
            <a:pPr indent="-469900" lvl="0" marL="469900" rtl="0" algn="l">
              <a:spcBef>
                <a:spcPts val="0"/>
              </a:spcBef>
              <a:spcAft>
                <a:spcPts val="0"/>
              </a:spcAft>
              <a:buClr>
                <a:srgbClr val="000000"/>
              </a:buClr>
              <a:buSzPts val="3200"/>
              <a:buChar char="■"/>
            </a:pPr>
            <a:r>
              <a:rPr lang="en" sz="3200">
                <a:solidFill>
                  <a:srgbClr val="000000"/>
                </a:solidFill>
              </a:rPr>
              <a:t>The platform helps students </a:t>
            </a:r>
            <a:r>
              <a:rPr b="1" lang="en" sz="3200">
                <a:solidFill>
                  <a:srgbClr val="FF0000"/>
                </a:solidFill>
              </a:rPr>
              <a:t>commercialize </a:t>
            </a:r>
            <a:r>
              <a:rPr lang="en" sz="3200">
                <a:solidFill>
                  <a:srgbClr val="000000"/>
                </a:solidFill>
              </a:rPr>
              <a:t>their work through coordinator-approved stakeholder access</a:t>
            </a:r>
            <a:endParaRPr sz="3200"/>
          </a:p>
        </p:txBody>
      </p:sp>
      <p:grpSp>
        <p:nvGrpSpPr>
          <p:cNvPr id="164" name="Google Shape;164;p13"/>
          <p:cNvGrpSpPr/>
          <p:nvPr/>
        </p:nvGrpSpPr>
        <p:grpSpPr>
          <a:xfrm>
            <a:off x="6896953" y="19558320"/>
            <a:ext cx="2543250" cy="3846523"/>
            <a:chOff x="1249004" y="3881075"/>
            <a:chExt cx="640601" cy="758190"/>
          </a:xfrm>
        </p:grpSpPr>
        <p:pic>
          <p:nvPicPr>
            <p:cNvPr id="165" name="Google Shape;165;p13"/>
            <p:cNvPicPr preferRelativeResize="0"/>
            <p:nvPr/>
          </p:nvPicPr>
          <p:blipFill>
            <a:blip r:embed="rId30">
              <a:alphaModFix/>
            </a:blip>
            <a:stretch>
              <a:fillRect/>
            </a:stretch>
          </p:blipFill>
          <p:spPr>
            <a:xfrm>
              <a:off x="1249004" y="3948900"/>
              <a:ext cx="322801" cy="322765"/>
            </a:xfrm>
            <a:prstGeom prst="rect">
              <a:avLst/>
            </a:prstGeom>
            <a:noFill/>
            <a:ln>
              <a:noFill/>
            </a:ln>
          </p:spPr>
        </p:pic>
        <p:pic>
          <p:nvPicPr>
            <p:cNvPr id="166" name="Google Shape;166;p13" title="12222589.png"/>
            <p:cNvPicPr preferRelativeResize="0"/>
            <p:nvPr/>
          </p:nvPicPr>
          <p:blipFill rotWithShape="1">
            <a:blip r:embed="rId25">
              <a:alphaModFix/>
            </a:blip>
            <a:srcRect b="-12" l="0" r="-21447" t="-21435"/>
            <a:stretch/>
          </p:blipFill>
          <p:spPr>
            <a:xfrm>
              <a:off x="1573430" y="4078550"/>
              <a:ext cx="316175" cy="316175"/>
            </a:xfrm>
            <a:prstGeom prst="rect">
              <a:avLst/>
            </a:prstGeom>
            <a:noFill/>
            <a:ln>
              <a:noFill/>
            </a:ln>
          </p:spPr>
        </p:pic>
        <p:pic>
          <p:nvPicPr>
            <p:cNvPr id="167" name="Google Shape;167;p13" title="download-removebg-preview.png"/>
            <p:cNvPicPr preferRelativeResize="0"/>
            <p:nvPr/>
          </p:nvPicPr>
          <p:blipFill>
            <a:blip r:embed="rId55">
              <a:alphaModFix/>
            </a:blip>
            <a:stretch>
              <a:fillRect/>
            </a:stretch>
          </p:blipFill>
          <p:spPr>
            <a:xfrm rot="8291130">
              <a:off x="1465427" y="4279028"/>
              <a:ext cx="298700" cy="298700"/>
            </a:xfrm>
            <a:prstGeom prst="rect">
              <a:avLst/>
            </a:prstGeom>
            <a:noFill/>
            <a:ln>
              <a:noFill/>
            </a:ln>
          </p:spPr>
        </p:pic>
        <p:pic>
          <p:nvPicPr>
            <p:cNvPr id="168" name="Google Shape;168;p13" title="deepseek_logo_icon-logo_brandlogos.net_s5bgc.png"/>
            <p:cNvPicPr preferRelativeResize="0"/>
            <p:nvPr/>
          </p:nvPicPr>
          <p:blipFill rotWithShape="1">
            <a:blip r:embed="rId32">
              <a:alphaModFix/>
            </a:blip>
            <a:srcRect b="-5064" l="0" r="-12764" t="-7484"/>
            <a:stretch/>
          </p:blipFill>
          <p:spPr>
            <a:xfrm>
              <a:off x="1266235" y="4201525"/>
              <a:ext cx="334800" cy="253588"/>
            </a:xfrm>
            <a:prstGeom prst="rect">
              <a:avLst/>
            </a:prstGeom>
            <a:noFill/>
            <a:ln>
              <a:noFill/>
            </a:ln>
          </p:spPr>
        </p:pic>
        <p:pic>
          <p:nvPicPr>
            <p:cNvPr id="169" name="Google Shape;169;p13" title="ollama.png"/>
            <p:cNvPicPr preferRelativeResize="0"/>
            <p:nvPr/>
          </p:nvPicPr>
          <p:blipFill>
            <a:blip r:embed="rId31">
              <a:alphaModFix/>
            </a:blip>
            <a:stretch>
              <a:fillRect/>
            </a:stretch>
          </p:blipFill>
          <p:spPr>
            <a:xfrm>
              <a:off x="1480550" y="3881075"/>
              <a:ext cx="268475" cy="297308"/>
            </a:xfrm>
            <a:prstGeom prst="rect">
              <a:avLst/>
            </a:prstGeom>
            <a:noFill/>
            <a:ln>
              <a:noFill/>
            </a:ln>
          </p:spPr>
        </p:pic>
        <p:pic>
          <p:nvPicPr>
            <p:cNvPr id="170" name="Google Shape;170;p13" title="6231457.png"/>
            <p:cNvPicPr preferRelativeResize="0"/>
            <p:nvPr/>
          </p:nvPicPr>
          <p:blipFill>
            <a:blip r:embed="rId56">
              <a:alphaModFix/>
            </a:blip>
            <a:stretch>
              <a:fillRect/>
            </a:stretch>
          </p:blipFill>
          <p:spPr>
            <a:xfrm>
              <a:off x="1380225" y="4028323"/>
              <a:ext cx="416625" cy="416625"/>
            </a:xfrm>
            <a:prstGeom prst="rect">
              <a:avLst/>
            </a:prstGeom>
            <a:noFill/>
            <a:ln>
              <a:noFill/>
            </a:ln>
          </p:spPr>
        </p:pic>
      </p:grpSp>
      <p:sp>
        <p:nvSpPr>
          <p:cNvPr id="171" name="Google Shape;171;p13"/>
          <p:cNvSpPr txBox="1"/>
          <p:nvPr/>
        </p:nvSpPr>
        <p:spPr>
          <a:xfrm>
            <a:off x="470640" y="20235920"/>
            <a:ext cx="5880900" cy="2851200"/>
          </a:xfrm>
          <a:prstGeom prst="rect">
            <a:avLst/>
          </a:prstGeom>
          <a:noFill/>
          <a:ln>
            <a:noFill/>
          </a:ln>
        </p:spPr>
        <p:txBody>
          <a:bodyPr anchorCtr="0" anchor="t" bIns="93075" lIns="93075" spcFirstLastPara="1" rIns="93075" wrap="square" tIns="93075">
            <a:noAutofit/>
          </a:bodyPr>
          <a:lstStyle/>
          <a:p>
            <a:pPr indent="0" lvl="0" marL="0" rtl="0" algn="l">
              <a:spcBef>
                <a:spcPts val="0"/>
              </a:spcBef>
              <a:spcAft>
                <a:spcPts val="0"/>
              </a:spcAft>
              <a:buNone/>
            </a:pPr>
            <a:r>
              <a:t/>
            </a:r>
            <a:endParaRPr sz="1100">
              <a:solidFill>
                <a:srgbClr val="000000"/>
              </a:solidFill>
            </a:endParaRPr>
          </a:p>
          <a:p>
            <a:pPr indent="-469900" lvl="0" marL="469900" rtl="0" algn="l">
              <a:spcBef>
                <a:spcPts val="0"/>
              </a:spcBef>
              <a:spcAft>
                <a:spcPts val="0"/>
              </a:spcAft>
              <a:buClr>
                <a:srgbClr val="000000"/>
              </a:buClr>
              <a:buSzPts val="3200"/>
              <a:buChar char="■"/>
            </a:pPr>
            <a:r>
              <a:rPr lang="en" sz="3200">
                <a:solidFill>
                  <a:srgbClr val="000000"/>
                </a:solidFill>
              </a:rPr>
              <a:t>An AI </a:t>
            </a:r>
            <a:r>
              <a:rPr b="1" lang="en" sz="3200">
                <a:solidFill>
                  <a:srgbClr val="FF0000"/>
                </a:solidFill>
              </a:rPr>
              <a:t>chatbot </a:t>
            </a:r>
            <a:r>
              <a:rPr lang="en" sz="3200">
                <a:solidFill>
                  <a:srgbClr val="000000"/>
                </a:solidFill>
              </a:rPr>
              <a:t>refines searches, suggests similar projects, and guides users through project details</a:t>
            </a:r>
            <a:endParaRPr sz="3200">
              <a:solidFill>
                <a:srgbClr val="000000"/>
              </a:solidFill>
            </a:endParaRPr>
          </a:p>
        </p:txBody>
      </p:sp>
      <p:sp>
        <p:nvSpPr>
          <p:cNvPr id="172" name="Google Shape;172;p13"/>
          <p:cNvSpPr txBox="1"/>
          <p:nvPr/>
        </p:nvSpPr>
        <p:spPr>
          <a:xfrm>
            <a:off x="4145760" y="22851200"/>
            <a:ext cx="6055200" cy="3912900"/>
          </a:xfrm>
          <a:prstGeom prst="rect">
            <a:avLst/>
          </a:prstGeom>
          <a:noFill/>
          <a:ln>
            <a:noFill/>
          </a:ln>
        </p:spPr>
        <p:txBody>
          <a:bodyPr anchorCtr="0" anchor="t" bIns="93075" lIns="93075" spcFirstLastPara="1" rIns="93075" wrap="square" tIns="93075">
            <a:noAutofit/>
          </a:bodyPr>
          <a:lstStyle/>
          <a:p>
            <a:pPr indent="0" lvl="0" marL="0" rtl="0" algn="l">
              <a:spcBef>
                <a:spcPts val="0"/>
              </a:spcBef>
              <a:spcAft>
                <a:spcPts val="0"/>
              </a:spcAft>
              <a:buNone/>
            </a:pPr>
            <a:r>
              <a:t/>
            </a:r>
            <a:endParaRPr sz="1100">
              <a:solidFill>
                <a:srgbClr val="000000"/>
              </a:solidFill>
            </a:endParaRPr>
          </a:p>
          <a:p>
            <a:pPr indent="-469900" lvl="0" marL="469900" rtl="0" algn="l">
              <a:spcBef>
                <a:spcPts val="0"/>
              </a:spcBef>
              <a:spcAft>
                <a:spcPts val="0"/>
              </a:spcAft>
              <a:buClr>
                <a:srgbClr val="000000"/>
              </a:buClr>
              <a:buSzPts val="3200"/>
              <a:buChar char="■"/>
            </a:pPr>
            <a:r>
              <a:rPr lang="en" sz="3200">
                <a:solidFill>
                  <a:srgbClr val="000000"/>
                </a:solidFill>
              </a:rPr>
              <a:t>The Admin </a:t>
            </a:r>
            <a:r>
              <a:rPr b="1" lang="en" sz="3200">
                <a:solidFill>
                  <a:srgbClr val="FF0000"/>
                </a:solidFill>
              </a:rPr>
              <a:t>Dashboard </a:t>
            </a:r>
            <a:r>
              <a:rPr lang="en" sz="3200">
                <a:solidFill>
                  <a:srgbClr val="000000"/>
                </a:solidFill>
              </a:rPr>
              <a:t>lets coordinators manage the platform and oversee all activities, ensuring quality and security</a:t>
            </a:r>
            <a:endParaRPr sz="3200">
              <a:solidFill>
                <a:srgbClr val="000000"/>
              </a:solidFill>
            </a:endParaRPr>
          </a:p>
        </p:txBody>
      </p:sp>
      <p:grpSp>
        <p:nvGrpSpPr>
          <p:cNvPr id="173" name="Google Shape;173;p13"/>
          <p:cNvGrpSpPr/>
          <p:nvPr/>
        </p:nvGrpSpPr>
        <p:grpSpPr>
          <a:xfrm>
            <a:off x="1476120" y="23153280"/>
            <a:ext cx="2512440" cy="2000494"/>
            <a:chOff x="233075" y="4532175"/>
            <a:chExt cx="523425" cy="416770"/>
          </a:xfrm>
        </p:grpSpPr>
        <p:pic>
          <p:nvPicPr>
            <p:cNvPr id="174" name="Google Shape;174;p13" title="2328966.png"/>
            <p:cNvPicPr preferRelativeResize="0"/>
            <p:nvPr/>
          </p:nvPicPr>
          <p:blipFill rotWithShape="1">
            <a:blip r:embed="rId57">
              <a:alphaModFix/>
            </a:blip>
            <a:srcRect b="0" l="12510" r="-12510" t="0"/>
            <a:stretch/>
          </p:blipFill>
          <p:spPr>
            <a:xfrm>
              <a:off x="421700" y="4614145"/>
              <a:ext cx="334800" cy="334800"/>
            </a:xfrm>
            <a:prstGeom prst="rect">
              <a:avLst/>
            </a:prstGeom>
            <a:noFill/>
            <a:ln>
              <a:noFill/>
            </a:ln>
          </p:spPr>
        </p:pic>
        <p:pic>
          <p:nvPicPr>
            <p:cNvPr id="175" name="Google Shape;175;p13" title="8899687.png"/>
            <p:cNvPicPr preferRelativeResize="0"/>
            <p:nvPr/>
          </p:nvPicPr>
          <p:blipFill>
            <a:blip r:embed="rId58">
              <a:alphaModFix/>
            </a:blip>
            <a:stretch>
              <a:fillRect/>
            </a:stretch>
          </p:blipFill>
          <p:spPr>
            <a:xfrm>
              <a:off x="233075" y="4532175"/>
              <a:ext cx="297200" cy="297200"/>
            </a:xfrm>
            <a:prstGeom prst="rect">
              <a:avLst/>
            </a:prstGeom>
            <a:noFill/>
            <a:ln>
              <a:noFill/>
            </a:ln>
          </p:spPr>
        </p:pic>
      </p:grpSp>
      <p:pic>
        <p:nvPicPr>
          <p:cNvPr id="176" name="Google Shape;176;p13"/>
          <p:cNvPicPr preferRelativeResize="0"/>
          <p:nvPr/>
        </p:nvPicPr>
        <p:blipFill>
          <a:blip r:embed="rId54">
            <a:alphaModFix/>
          </a:blip>
          <a:stretch>
            <a:fillRect/>
          </a:stretch>
        </p:blipFill>
        <p:spPr>
          <a:xfrm rot="-5400000">
            <a:off x="19022660" y="28252820"/>
            <a:ext cx="1309760" cy="1161240"/>
          </a:xfrm>
          <a:prstGeom prst="rect">
            <a:avLst/>
          </a:prstGeom>
          <a:noFill/>
          <a:ln>
            <a:noFill/>
          </a:ln>
        </p:spPr>
      </p:pic>
      <p:pic>
        <p:nvPicPr>
          <p:cNvPr id="177" name="Google Shape;177;p13"/>
          <p:cNvPicPr preferRelativeResize="0"/>
          <p:nvPr/>
        </p:nvPicPr>
        <p:blipFill>
          <a:blip r:embed="rId54">
            <a:alphaModFix/>
          </a:blip>
          <a:stretch>
            <a:fillRect/>
          </a:stretch>
        </p:blipFill>
        <p:spPr>
          <a:xfrm rot="5400000">
            <a:off x="30859400" y="28234360"/>
            <a:ext cx="1899200" cy="1160400"/>
          </a:xfrm>
          <a:prstGeom prst="rect">
            <a:avLst/>
          </a:prstGeom>
          <a:noFill/>
          <a:ln>
            <a:noFill/>
          </a:ln>
        </p:spPr>
      </p:pic>
      <p:sp>
        <p:nvSpPr>
          <p:cNvPr id="178" name="Google Shape;178;p13"/>
          <p:cNvSpPr txBox="1"/>
          <p:nvPr/>
        </p:nvSpPr>
        <p:spPr>
          <a:xfrm>
            <a:off x="33423480" y="26181440"/>
            <a:ext cx="10113000" cy="3755400"/>
          </a:xfrm>
          <a:prstGeom prst="rect">
            <a:avLst/>
          </a:prstGeom>
          <a:noFill/>
          <a:ln>
            <a:noFill/>
          </a:ln>
        </p:spPr>
        <p:txBody>
          <a:bodyPr anchorCtr="0" anchor="t" bIns="93075" lIns="93075" spcFirstLastPara="1" rIns="93075" wrap="square" tIns="93075">
            <a:noAutofit/>
          </a:bodyPr>
          <a:lstStyle/>
          <a:p>
            <a:pPr indent="0" lvl="0" marL="469900" rtl="0" algn="l">
              <a:spcBef>
                <a:spcPts val="0"/>
              </a:spcBef>
              <a:spcAft>
                <a:spcPts val="0"/>
              </a:spcAft>
              <a:buNone/>
            </a:pPr>
            <a:r>
              <a:t/>
            </a:r>
            <a:endParaRPr sz="1600">
              <a:solidFill>
                <a:srgbClr val="000000"/>
              </a:solidFill>
            </a:endParaRPr>
          </a:p>
          <a:p>
            <a:pPr indent="-469900" lvl="0" marL="469900" rtl="0" algn="l">
              <a:spcBef>
                <a:spcPts val="0"/>
              </a:spcBef>
              <a:spcAft>
                <a:spcPts val="0"/>
              </a:spcAft>
              <a:buClr>
                <a:srgbClr val="000000"/>
              </a:buClr>
              <a:buSzPts val="3200"/>
              <a:buChar char="■"/>
            </a:pPr>
            <a:r>
              <a:rPr lang="en" sz="3200">
                <a:solidFill>
                  <a:srgbClr val="000000"/>
                </a:solidFill>
              </a:rPr>
              <a:t>This platform is a </a:t>
            </a:r>
            <a:r>
              <a:rPr b="1" lang="en" sz="3200">
                <a:solidFill>
                  <a:srgbClr val="FF0000"/>
                </a:solidFill>
              </a:rPr>
              <a:t>collaborative effort</a:t>
            </a:r>
            <a:r>
              <a:rPr lang="en" sz="3200">
                <a:solidFill>
                  <a:srgbClr val="000000"/>
                </a:solidFill>
              </a:rPr>
              <a:t> between Virginia Tech (USA) and Al Alamein International University (Egypt), uniting expertise across borders to build a globally scalable solution for academic project discovery and innovation</a:t>
            </a:r>
            <a:endParaRPr sz="3200">
              <a:solidFill>
                <a:srgbClr val="000000"/>
              </a:solidFill>
            </a:endParaRPr>
          </a:p>
        </p:txBody>
      </p:sp>
      <p:pic>
        <p:nvPicPr>
          <p:cNvPr id="179" name="Google Shape;179;p13" title="AIU_New_Logo 1111(1).png"/>
          <p:cNvPicPr preferRelativeResize="0"/>
          <p:nvPr/>
        </p:nvPicPr>
        <p:blipFill>
          <a:blip r:embed="rId46">
            <a:alphaModFix/>
          </a:blip>
          <a:stretch>
            <a:fillRect/>
          </a:stretch>
        </p:blipFill>
        <p:spPr>
          <a:xfrm>
            <a:off x="41607960" y="31217360"/>
            <a:ext cx="1517763" cy="671400"/>
          </a:xfrm>
          <a:prstGeom prst="rect">
            <a:avLst/>
          </a:prstGeom>
          <a:noFill/>
          <a:ln>
            <a:noFill/>
          </a:ln>
        </p:spPr>
      </p:pic>
      <p:pic>
        <p:nvPicPr>
          <p:cNvPr descr="Flag " id="180" name="Google Shape;180;p13" title="Flag "/>
          <p:cNvPicPr preferRelativeResize="0"/>
          <p:nvPr/>
        </p:nvPicPr>
        <p:blipFill>
          <a:blip r:embed="rId59">
            <a:alphaModFix/>
          </a:blip>
          <a:stretch>
            <a:fillRect/>
          </a:stretch>
        </p:blipFill>
        <p:spPr>
          <a:xfrm>
            <a:off x="34340160" y="29657920"/>
            <a:ext cx="926640" cy="926640"/>
          </a:xfrm>
          <a:prstGeom prst="rect">
            <a:avLst/>
          </a:prstGeom>
          <a:noFill/>
          <a:ln>
            <a:noFill/>
          </a:ln>
        </p:spPr>
      </p:pic>
      <p:pic>
        <p:nvPicPr>
          <p:cNvPr id="181" name="Google Shape;181;p13" title="14009645.png"/>
          <p:cNvPicPr preferRelativeResize="0"/>
          <p:nvPr/>
        </p:nvPicPr>
        <p:blipFill>
          <a:blip r:embed="rId60">
            <a:alphaModFix/>
          </a:blip>
          <a:stretch>
            <a:fillRect/>
          </a:stretch>
        </p:blipFill>
        <p:spPr>
          <a:xfrm>
            <a:off x="41839679" y="29890236"/>
            <a:ext cx="926640" cy="926640"/>
          </a:xfrm>
          <a:prstGeom prst="rect">
            <a:avLst/>
          </a:prstGeom>
          <a:noFill/>
          <a:ln>
            <a:noFill/>
          </a:ln>
        </p:spPr>
      </p:pic>
      <p:pic>
        <p:nvPicPr>
          <p:cNvPr id="182" name="Google Shape;182;p13"/>
          <p:cNvPicPr preferRelativeResize="0"/>
          <p:nvPr/>
        </p:nvPicPr>
        <p:blipFill>
          <a:blip r:embed="rId61">
            <a:alphaModFix/>
          </a:blip>
          <a:stretch>
            <a:fillRect/>
          </a:stretch>
        </p:blipFill>
        <p:spPr>
          <a:xfrm>
            <a:off x="34084145" y="30551360"/>
            <a:ext cx="1670282" cy="1670282"/>
          </a:xfrm>
          <a:prstGeom prst="rect">
            <a:avLst/>
          </a:prstGeom>
          <a:noFill/>
          <a:ln>
            <a:noFill/>
          </a:ln>
        </p:spPr>
      </p:pic>
      <p:grpSp>
        <p:nvGrpSpPr>
          <p:cNvPr id="183" name="Google Shape;183;p13"/>
          <p:cNvGrpSpPr/>
          <p:nvPr/>
        </p:nvGrpSpPr>
        <p:grpSpPr>
          <a:xfrm>
            <a:off x="33604199" y="16075560"/>
            <a:ext cx="9943279" cy="8976359"/>
            <a:chOff x="7009275" y="1797256"/>
            <a:chExt cx="2071516" cy="1402556"/>
          </a:xfrm>
        </p:grpSpPr>
        <p:sp>
          <p:nvSpPr>
            <p:cNvPr id="184" name="Google Shape;184;p13"/>
            <p:cNvSpPr txBox="1"/>
            <p:nvPr/>
          </p:nvSpPr>
          <p:spPr>
            <a:xfrm>
              <a:off x="7009480" y="1797256"/>
              <a:ext cx="2031600" cy="1371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Future Work</a:t>
              </a:r>
              <a:endParaRPr b="1" i="0" sz="3700" u="none" cap="none" strike="noStrike">
                <a:solidFill>
                  <a:srgbClr val="FFFFFF"/>
                </a:solidFill>
                <a:latin typeface="Arial"/>
                <a:ea typeface="Arial"/>
                <a:cs typeface="Arial"/>
                <a:sym typeface="Arial"/>
              </a:endParaRPr>
            </a:p>
          </p:txBody>
        </p:sp>
        <p:sp>
          <p:nvSpPr>
            <p:cNvPr id="185" name="Google Shape;185;p13"/>
            <p:cNvSpPr txBox="1"/>
            <p:nvPr/>
          </p:nvSpPr>
          <p:spPr>
            <a:xfrm>
              <a:off x="7311091" y="1945800"/>
              <a:ext cx="1769700" cy="321600"/>
            </a:xfrm>
            <a:prstGeom prst="rect">
              <a:avLst/>
            </a:prstGeom>
            <a:noFill/>
            <a:ln>
              <a:noFill/>
            </a:ln>
          </p:spPr>
          <p:txBody>
            <a:bodyPr anchorCtr="0" anchor="t" bIns="93075" lIns="93075" spcFirstLastPara="1" rIns="93075" wrap="square" tIns="93075">
              <a:noAutofit/>
            </a:bodyPr>
            <a:lstStyle/>
            <a:p>
              <a:pPr indent="0" lvl="0" marL="0" rtl="0" algn="l">
                <a:lnSpc>
                  <a:spcPct val="100000"/>
                </a:lnSpc>
                <a:spcBef>
                  <a:spcPts val="0"/>
                </a:spcBef>
                <a:spcAft>
                  <a:spcPts val="0"/>
                </a:spcAft>
                <a:buNone/>
              </a:pPr>
              <a:r>
                <a:rPr b="1" lang="en" sz="3200">
                  <a:solidFill>
                    <a:srgbClr val="FF0000"/>
                  </a:solidFill>
                </a:rPr>
                <a:t>Customizable project pages</a:t>
              </a:r>
              <a:r>
                <a:rPr b="1" lang="en" sz="3200"/>
                <a:t> </a:t>
              </a:r>
              <a:r>
                <a:rPr lang="en" sz="3200"/>
                <a:t>so students have complete control over the presentation of their project web pages if wanted</a:t>
              </a:r>
              <a:endParaRPr sz="3200"/>
            </a:p>
          </p:txBody>
        </p:sp>
        <p:sp>
          <p:nvSpPr>
            <p:cNvPr id="186" name="Google Shape;186;p13"/>
            <p:cNvSpPr txBox="1"/>
            <p:nvPr/>
          </p:nvSpPr>
          <p:spPr>
            <a:xfrm>
              <a:off x="7279987" y="2330524"/>
              <a:ext cx="1737600" cy="254400"/>
            </a:xfrm>
            <a:prstGeom prst="rect">
              <a:avLst/>
            </a:prstGeom>
            <a:noFill/>
            <a:ln>
              <a:noFill/>
            </a:ln>
          </p:spPr>
          <p:txBody>
            <a:bodyPr anchorCtr="0" anchor="t" bIns="93075" lIns="93075" spcFirstLastPara="1" rIns="93075" wrap="square" tIns="93075">
              <a:noAutofit/>
            </a:bodyPr>
            <a:lstStyle/>
            <a:p>
              <a:pPr indent="0" lvl="0" marL="0" rtl="0" algn="l">
                <a:lnSpc>
                  <a:spcPct val="100000"/>
                </a:lnSpc>
                <a:spcBef>
                  <a:spcPts val="0"/>
                </a:spcBef>
                <a:spcAft>
                  <a:spcPts val="0"/>
                </a:spcAft>
                <a:buNone/>
              </a:pPr>
              <a:r>
                <a:rPr b="1" lang="en" sz="3200">
                  <a:solidFill>
                    <a:srgbClr val="FF0000"/>
                  </a:solidFill>
                </a:rPr>
                <a:t>Extend AI matching</a:t>
              </a:r>
              <a:r>
                <a:rPr b="1" lang="en" sz="3200">
                  <a:solidFill>
                    <a:srgbClr val="000000"/>
                  </a:solidFill>
                </a:rPr>
                <a:t> </a:t>
              </a:r>
              <a:r>
                <a:rPr lang="en" sz="3200">
                  <a:solidFill>
                    <a:srgbClr val="000000"/>
                  </a:solidFill>
                </a:rPr>
                <a:t>to include comparisons by overall shape and layout of the project</a:t>
              </a:r>
              <a:endParaRPr sz="3200"/>
            </a:p>
          </p:txBody>
        </p:sp>
        <p:sp>
          <p:nvSpPr>
            <p:cNvPr id="187" name="Google Shape;187;p13"/>
            <p:cNvSpPr txBox="1"/>
            <p:nvPr/>
          </p:nvSpPr>
          <p:spPr>
            <a:xfrm>
              <a:off x="7311087" y="2648032"/>
              <a:ext cx="1702500" cy="301500"/>
            </a:xfrm>
            <a:prstGeom prst="rect">
              <a:avLst/>
            </a:prstGeom>
            <a:noFill/>
            <a:ln>
              <a:noFill/>
            </a:ln>
          </p:spPr>
          <p:txBody>
            <a:bodyPr anchorCtr="0" anchor="t" bIns="93075" lIns="93075" spcFirstLastPara="1" rIns="93075" wrap="square" tIns="93075">
              <a:noAutofit/>
            </a:bodyPr>
            <a:lstStyle/>
            <a:p>
              <a:pPr indent="0" lvl="0" marL="0" rtl="0" algn="l">
                <a:lnSpc>
                  <a:spcPct val="100000"/>
                </a:lnSpc>
                <a:spcBef>
                  <a:spcPts val="0"/>
                </a:spcBef>
                <a:spcAft>
                  <a:spcPts val="0"/>
                </a:spcAft>
                <a:buNone/>
              </a:pPr>
              <a:r>
                <a:rPr b="1" lang="en" sz="3200">
                  <a:solidFill>
                    <a:srgbClr val="FF0000"/>
                  </a:solidFill>
                </a:rPr>
                <a:t>Expand the platform</a:t>
              </a:r>
              <a:r>
                <a:rPr b="1" lang="en" sz="3200">
                  <a:solidFill>
                    <a:srgbClr val="000000"/>
                  </a:solidFill>
                </a:rPr>
                <a:t> </a:t>
              </a:r>
              <a:r>
                <a:rPr lang="en" sz="3200">
                  <a:solidFill>
                    <a:srgbClr val="000000"/>
                  </a:solidFill>
                </a:rPr>
                <a:t>for use across multiple institutions</a:t>
              </a:r>
              <a:endParaRPr sz="3200"/>
            </a:p>
          </p:txBody>
        </p:sp>
        <p:sp>
          <p:nvSpPr>
            <p:cNvPr id="188" name="Google Shape;188;p13"/>
            <p:cNvSpPr txBox="1"/>
            <p:nvPr/>
          </p:nvSpPr>
          <p:spPr>
            <a:xfrm>
              <a:off x="7311087" y="2953425"/>
              <a:ext cx="1769700" cy="180300"/>
            </a:xfrm>
            <a:prstGeom prst="rect">
              <a:avLst/>
            </a:prstGeom>
            <a:noFill/>
            <a:ln>
              <a:noFill/>
            </a:ln>
          </p:spPr>
          <p:txBody>
            <a:bodyPr anchorCtr="0" anchor="t" bIns="93075" lIns="93075" spcFirstLastPara="1" rIns="93075" wrap="square" tIns="93075">
              <a:noAutofit/>
            </a:bodyPr>
            <a:lstStyle/>
            <a:p>
              <a:pPr indent="0" lvl="0" marL="0" rtl="0" algn="l">
                <a:spcBef>
                  <a:spcPts val="0"/>
                </a:spcBef>
                <a:spcAft>
                  <a:spcPts val="0"/>
                </a:spcAft>
                <a:buNone/>
              </a:pPr>
              <a:r>
                <a:rPr b="1" lang="en" sz="3200">
                  <a:solidFill>
                    <a:srgbClr val="FF0000"/>
                  </a:solidFill>
                </a:rPr>
                <a:t>Allow external partners</a:t>
              </a:r>
              <a:r>
                <a:rPr b="1" lang="en" sz="3200">
                  <a:solidFill>
                    <a:srgbClr val="000000"/>
                  </a:solidFill>
                </a:rPr>
                <a:t> </a:t>
              </a:r>
              <a:r>
                <a:rPr lang="en" sz="3200">
                  <a:solidFill>
                    <a:srgbClr val="000000"/>
                  </a:solidFill>
                </a:rPr>
                <a:t>to manage their platform interactions in the website</a:t>
              </a:r>
              <a:endParaRPr sz="3200"/>
            </a:p>
          </p:txBody>
        </p:sp>
        <p:pic>
          <p:nvPicPr>
            <p:cNvPr id="189" name="Google Shape;189;p13" title="3586519.png"/>
            <p:cNvPicPr preferRelativeResize="0"/>
            <p:nvPr/>
          </p:nvPicPr>
          <p:blipFill>
            <a:blip r:embed="rId62">
              <a:alphaModFix/>
            </a:blip>
            <a:stretch>
              <a:fillRect/>
            </a:stretch>
          </p:blipFill>
          <p:spPr>
            <a:xfrm>
              <a:off x="7015746" y="1998483"/>
              <a:ext cx="219050" cy="219050"/>
            </a:xfrm>
            <a:prstGeom prst="rect">
              <a:avLst/>
            </a:prstGeom>
            <a:noFill/>
            <a:ln>
              <a:noFill/>
            </a:ln>
          </p:spPr>
        </p:pic>
        <p:pic>
          <p:nvPicPr>
            <p:cNvPr id="190" name="Google Shape;190;p13" title="12122351.png"/>
            <p:cNvPicPr preferRelativeResize="0"/>
            <p:nvPr/>
          </p:nvPicPr>
          <p:blipFill>
            <a:blip r:embed="rId63">
              <a:alphaModFix/>
            </a:blip>
            <a:stretch>
              <a:fillRect/>
            </a:stretch>
          </p:blipFill>
          <p:spPr>
            <a:xfrm>
              <a:off x="7015748" y="2323450"/>
              <a:ext cx="241925" cy="241925"/>
            </a:xfrm>
            <a:prstGeom prst="rect">
              <a:avLst/>
            </a:prstGeom>
            <a:noFill/>
            <a:ln>
              <a:noFill/>
            </a:ln>
          </p:spPr>
        </p:pic>
        <p:pic>
          <p:nvPicPr>
            <p:cNvPr id="191" name="Google Shape;191;p13" title="img.icons8.png"/>
            <p:cNvPicPr preferRelativeResize="0"/>
            <p:nvPr/>
          </p:nvPicPr>
          <p:blipFill>
            <a:blip r:embed="rId64">
              <a:alphaModFix/>
            </a:blip>
            <a:stretch>
              <a:fillRect/>
            </a:stretch>
          </p:blipFill>
          <p:spPr>
            <a:xfrm>
              <a:off x="7009275" y="2645650"/>
              <a:ext cx="254875" cy="254854"/>
            </a:xfrm>
            <a:prstGeom prst="rect">
              <a:avLst/>
            </a:prstGeom>
            <a:noFill/>
            <a:ln>
              <a:noFill/>
            </a:ln>
          </p:spPr>
        </p:pic>
        <p:pic>
          <p:nvPicPr>
            <p:cNvPr id="192" name="Google Shape;192;p13" title="3079162.png"/>
            <p:cNvPicPr preferRelativeResize="0"/>
            <p:nvPr/>
          </p:nvPicPr>
          <p:blipFill>
            <a:blip r:embed="rId65">
              <a:alphaModFix/>
            </a:blip>
            <a:stretch>
              <a:fillRect/>
            </a:stretch>
          </p:blipFill>
          <p:spPr>
            <a:xfrm>
              <a:off x="7027188" y="2980763"/>
              <a:ext cx="219050" cy="219050"/>
            </a:xfrm>
            <a:prstGeom prst="rect">
              <a:avLst/>
            </a:prstGeom>
            <a:noFill/>
            <a:ln>
              <a:noFill/>
            </a:ln>
          </p:spPr>
        </p:pic>
      </p:grpSp>
      <p:sp>
        <p:nvSpPr>
          <p:cNvPr id="193" name="Google Shape;193;p13"/>
          <p:cNvSpPr txBox="1"/>
          <p:nvPr/>
        </p:nvSpPr>
        <p:spPr>
          <a:xfrm>
            <a:off x="28116720" y="23807520"/>
            <a:ext cx="5276100" cy="16320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Search With Embedding</a:t>
            </a:r>
            <a:endParaRPr b="1" sz="3200">
              <a:solidFill>
                <a:srgbClr val="000000"/>
              </a:solidFill>
            </a:endParaRPr>
          </a:p>
          <a:p>
            <a:pPr indent="0" lvl="0" marL="0" rtl="0" algn="ctr">
              <a:spcBef>
                <a:spcPts val="0"/>
              </a:spcBef>
              <a:spcAft>
                <a:spcPts val="0"/>
              </a:spcAft>
              <a:buNone/>
            </a:pPr>
            <a:r>
              <a:rPr lang="en" sz="2100">
                <a:solidFill>
                  <a:srgbClr val="000000"/>
                </a:solidFill>
              </a:rPr>
              <a:t>Use The Embedding in order to compare with other embeddings in the vector database</a:t>
            </a:r>
            <a:endParaRPr sz="21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194" name="Google Shape;194;p13"/>
          <p:cNvSpPr txBox="1"/>
          <p:nvPr/>
        </p:nvSpPr>
        <p:spPr>
          <a:xfrm>
            <a:off x="295993" y="25886740"/>
            <a:ext cx="9751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Tools Used</a:t>
            </a:r>
            <a:endParaRPr b="1" i="0" sz="3700" u="none" cap="none" strike="noStrike">
              <a:solidFill>
                <a:srgbClr val="FFFFFF"/>
              </a:solidFill>
              <a:latin typeface="Arial"/>
              <a:ea typeface="Arial"/>
              <a:cs typeface="Arial"/>
              <a:sym typeface="Arial"/>
            </a:endParaRPr>
          </a:p>
        </p:txBody>
      </p:sp>
      <p:pic>
        <p:nvPicPr>
          <p:cNvPr id="195" name="Google Shape;195;p13" title="download-removebg-preview.png"/>
          <p:cNvPicPr preferRelativeResize="0"/>
          <p:nvPr/>
        </p:nvPicPr>
        <p:blipFill>
          <a:blip r:embed="rId55">
            <a:alphaModFix/>
          </a:blip>
          <a:stretch>
            <a:fillRect/>
          </a:stretch>
        </p:blipFill>
        <p:spPr>
          <a:xfrm>
            <a:off x="7499034" y="30446445"/>
            <a:ext cx="1141171" cy="1141171"/>
          </a:xfrm>
          <a:prstGeom prst="rect">
            <a:avLst/>
          </a:prstGeom>
          <a:noFill/>
          <a:ln>
            <a:noFill/>
          </a:ln>
        </p:spPr>
      </p:pic>
      <p:pic>
        <p:nvPicPr>
          <p:cNvPr id="196" name="Google Shape;196;p13" title="6579658.png"/>
          <p:cNvPicPr preferRelativeResize="0"/>
          <p:nvPr/>
        </p:nvPicPr>
        <p:blipFill>
          <a:blip r:embed="rId66">
            <a:alphaModFix/>
          </a:blip>
          <a:stretch>
            <a:fillRect/>
          </a:stretch>
        </p:blipFill>
        <p:spPr>
          <a:xfrm>
            <a:off x="8256117" y="28439431"/>
            <a:ext cx="1012920" cy="1012814"/>
          </a:xfrm>
          <a:prstGeom prst="rect">
            <a:avLst/>
          </a:prstGeom>
          <a:noFill/>
          <a:ln>
            <a:noFill/>
          </a:ln>
        </p:spPr>
      </p:pic>
      <p:pic>
        <p:nvPicPr>
          <p:cNvPr id="197" name="Google Shape;197;p13" title="ollama.png"/>
          <p:cNvPicPr preferRelativeResize="0"/>
          <p:nvPr/>
        </p:nvPicPr>
        <p:blipFill>
          <a:blip r:embed="rId31">
            <a:alphaModFix/>
          </a:blip>
          <a:stretch>
            <a:fillRect/>
          </a:stretch>
        </p:blipFill>
        <p:spPr>
          <a:xfrm>
            <a:off x="8895404" y="30446323"/>
            <a:ext cx="1141174" cy="1131246"/>
          </a:xfrm>
          <a:prstGeom prst="rect">
            <a:avLst/>
          </a:prstGeom>
          <a:noFill/>
          <a:ln>
            <a:noFill/>
          </a:ln>
        </p:spPr>
      </p:pic>
      <p:sp>
        <p:nvSpPr>
          <p:cNvPr id="198" name="Google Shape;198;p13"/>
          <p:cNvSpPr txBox="1"/>
          <p:nvPr/>
        </p:nvSpPr>
        <p:spPr>
          <a:xfrm>
            <a:off x="33695040" y="3947520"/>
            <a:ext cx="9580200" cy="2023800"/>
          </a:xfrm>
          <a:prstGeom prst="rect">
            <a:avLst/>
          </a:prstGeom>
          <a:noFill/>
          <a:ln>
            <a:noFill/>
          </a:ln>
        </p:spPr>
        <p:txBody>
          <a:bodyPr anchorCtr="0" anchor="t" bIns="93075" lIns="93075" spcFirstLastPara="1" rIns="93075" wrap="square" tIns="93075">
            <a:noAutofit/>
          </a:bodyPr>
          <a:lstStyle/>
          <a:p>
            <a:pPr indent="-469900" lvl="0" marL="469900" rtl="0" algn="l">
              <a:spcBef>
                <a:spcPts val="0"/>
              </a:spcBef>
              <a:spcAft>
                <a:spcPts val="0"/>
              </a:spcAft>
              <a:buClr>
                <a:srgbClr val="000000"/>
              </a:buClr>
              <a:buSzPts val="3200"/>
              <a:buChar char="■"/>
            </a:pPr>
            <a:r>
              <a:rPr lang="en" sz="3200">
                <a:solidFill>
                  <a:srgbClr val="000000"/>
                </a:solidFill>
              </a:rPr>
              <a:t>This project presents a </a:t>
            </a:r>
            <a:r>
              <a:rPr b="1" lang="en" sz="3200">
                <a:solidFill>
                  <a:srgbClr val="FF0000"/>
                </a:solidFill>
              </a:rPr>
              <a:t>scalable</a:t>
            </a:r>
            <a:r>
              <a:rPr lang="en" sz="3200">
                <a:solidFill>
                  <a:srgbClr val="000000"/>
                </a:solidFill>
              </a:rPr>
              <a:t>, </a:t>
            </a:r>
            <a:r>
              <a:rPr b="1" lang="en" sz="3200">
                <a:solidFill>
                  <a:srgbClr val="FF0000"/>
                </a:solidFill>
              </a:rPr>
              <a:t>AI-powered</a:t>
            </a:r>
            <a:r>
              <a:rPr lang="en" sz="3200">
                <a:solidFill>
                  <a:srgbClr val="000000"/>
                </a:solidFill>
              </a:rPr>
              <a:t> platform designed to </a:t>
            </a:r>
            <a:r>
              <a:rPr b="1" lang="en" sz="3200">
                <a:solidFill>
                  <a:srgbClr val="FF0000"/>
                </a:solidFill>
              </a:rPr>
              <a:t>showcase</a:t>
            </a:r>
            <a:r>
              <a:rPr lang="en" sz="3200">
                <a:solidFill>
                  <a:srgbClr val="000000"/>
                </a:solidFill>
              </a:rPr>
              <a:t>, </a:t>
            </a:r>
            <a:r>
              <a:rPr b="1" lang="en" sz="3200">
                <a:solidFill>
                  <a:srgbClr val="FF0000"/>
                </a:solidFill>
              </a:rPr>
              <a:t>search</a:t>
            </a:r>
            <a:r>
              <a:rPr lang="en" sz="3200">
                <a:solidFill>
                  <a:srgbClr val="000000"/>
                </a:solidFill>
              </a:rPr>
              <a:t>, and </a:t>
            </a:r>
            <a:r>
              <a:rPr b="1" lang="en" sz="3200">
                <a:solidFill>
                  <a:srgbClr val="FF0000"/>
                </a:solidFill>
              </a:rPr>
              <a:t>commercialize </a:t>
            </a:r>
            <a:r>
              <a:rPr lang="en" sz="3200">
                <a:solidFill>
                  <a:srgbClr val="000000"/>
                </a:solidFill>
              </a:rPr>
              <a:t>student projects</a:t>
            </a:r>
            <a:endParaRPr sz="3200">
              <a:solidFill>
                <a:srgbClr val="000000"/>
              </a:solidFill>
            </a:endParaRPr>
          </a:p>
        </p:txBody>
      </p:sp>
      <p:sp>
        <p:nvSpPr>
          <p:cNvPr id="199" name="Google Shape;199;p13"/>
          <p:cNvSpPr txBox="1"/>
          <p:nvPr/>
        </p:nvSpPr>
        <p:spPr>
          <a:xfrm>
            <a:off x="27534060" y="27436320"/>
            <a:ext cx="4402200" cy="23847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lang="en" sz="2700">
                <a:solidFill>
                  <a:srgbClr val="000000"/>
                </a:solidFill>
              </a:rPr>
              <a:t>Comparison is done using </a:t>
            </a:r>
            <a:r>
              <a:rPr b="1" lang="en" sz="2700">
                <a:solidFill>
                  <a:srgbClr val="FF0000"/>
                </a:solidFill>
              </a:rPr>
              <a:t>L2 (Euclidean distance)</a:t>
            </a:r>
            <a:endParaRPr b="1" sz="2700">
              <a:solidFill>
                <a:srgbClr val="FF0000"/>
              </a:solidFill>
            </a:endParaRPr>
          </a:p>
          <a:p>
            <a:pPr indent="0" lvl="0" marL="0" rtl="0" algn="ctr">
              <a:spcBef>
                <a:spcPts val="0"/>
              </a:spcBef>
              <a:spcAft>
                <a:spcPts val="0"/>
              </a:spcAft>
              <a:buNone/>
            </a:pPr>
            <a:r>
              <a:rPr lang="en" sz="2700">
                <a:solidFill>
                  <a:srgbClr val="000000"/>
                </a:solidFill>
              </a:rPr>
              <a:t>Or </a:t>
            </a:r>
            <a:r>
              <a:rPr b="1" lang="en" sz="2700">
                <a:solidFill>
                  <a:srgbClr val="FF0000"/>
                </a:solidFill>
              </a:rPr>
              <a:t>Cosine Similarity</a:t>
            </a:r>
            <a:endParaRPr b="1" sz="2700">
              <a:solidFill>
                <a:srgbClr val="FF0000"/>
              </a:solidFill>
            </a:endParaRPr>
          </a:p>
          <a:p>
            <a:pPr indent="0" lvl="0" marL="0" rtl="0" algn="l">
              <a:spcBef>
                <a:spcPts val="0"/>
              </a:spcBef>
              <a:spcAft>
                <a:spcPts val="0"/>
              </a:spcAft>
              <a:buNone/>
            </a:pPr>
            <a:r>
              <a:t/>
            </a:r>
            <a:endParaRPr sz="3700">
              <a:solidFill>
                <a:srgbClr val="595959"/>
              </a:solidFill>
            </a:endParaRPr>
          </a:p>
        </p:txBody>
      </p:sp>
      <p:pic>
        <p:nvPicPr>
          <p:cNvPr id="200" name="Google Shape;200;p13"/>
          <p:cNvPicPr preferRelativeResize="0"/>
          <p:nvPr/>
        </p:nvPicPr>
        <p:blipFill>
          <a:blip r:embed="rId67">
            <a:alphaModFix/>
          </a:blip>
          <a:stretch>
            <a:fillRect/>
          </a:stretch>
        </p:blipFill>
        <p:spPr>
          <a:xfrm>
            <a:off x="338580" y="28270080"/>
            <a:ext cx="1161240" cy="1508212"/>
          </a:xfrm>
          <a:prstGeom prst="rect">
            <a:avLst/>
          </a:prstGeom>
          <a:noFill/>
          <a:ln>
            <a:noFill/>
          </a:ln>
        </p:spPr>
      </p:pic>
      <p:pic>
        <p:nvPicPr>
          <p:cNvPr id="201" name="Google Shape;201;p13"/>
          <p:cNvPicPr preferRelativeResize="0"/>
          <p:nvPr/>
        </p:nvPicPr>
        <p:blipFill>
          <a:blip r:embed="rId68">
            <a:alphaModFix/>
          </a:blip>
          <a:stretch>
            <a:fillRect/>
          </a:stretch>
        </p:blipFill>
        <p:spPr>
          <a:xfrm>
            <a:off x="419760" y="30521761"/>
            <a:ext cx="1141169" cy="1141169"/>
          </a:xfrm>
          <a:prstGeom prst="rect">
            <a:avLst/>
          </a:prstGeom>
          <a:noFill/>
          <a:ln>
            <a:noFill/>
          </a:ln>
        </p:spPr>
      </p:pic>
      <p:pic>
        <p:nvPicPr>
          <p:cNvPr id="202" name="Google Shape;202;p13"/>
          <p:cNvPicPr preferRelativeResize="0"/>
          <p:nvPr/>
        </p:nvPicPr>
        <p:blipFill>
          <a:blip r:embed="rId69">
            <a:alphaModFix/>
          </a:blip>
          <a:stretch>
            <a:fillRect/>
          </a:stretch>
        </p:blipFill>
        <p:spPr>
          <a:xfrm>
            <a:off x="1657145" y="28278479"/>
            <a:ext cx="1141169" cy="1141169"/>
          </a:xfrm>
          <a:prstGeom prst="rect">
            <a:avLst/>
          </a:prstGeom>
          <a:noFill/>
          <a:ln>
            <a:noFill/>
          </a:ln>
        </p:spPr>
      </p:pic>
      <p:pic>
        <p:nvPicPr>
          <p:cNvPr id="203" name="Google Shape;203;p13" title="flask-icon-1594x2048-84mjydzf.png"/>
          <p:cNvPicPr preferRelativeResize="0"/>
          <p:nvPr/>
        </p:nvPicPr>
        <p:blipFill rotWithShape="1">
          <a:blip r:embed="rId70">
            <a:alphaModFix/>
          </a:blip>
          <a:srcRect b="29" l="0" r="0" t="29"/>
          <a:stretch/>
        </p:blipFill>
        <p:spPr>
          <a:xfrm>
            <a:off x="1867860" y="30521838"/>
            <a:ext cx="1161241" cy="1521551"/>
          </a:xfrm>
          <a:prstGeom prst="rect">
            <a:avLst/>
          </a:prstGeom>
          <a:noFill/>
          <a:ln>
            <a:noFill/>
          </a:ln>
        </p:spPr>
      </p:pic>
      <p:sp>
        <p:nvSpPr>
          <p:cNvPr id="204" name="Google Shape;204;p13"/>
          <p:cNvSpPr txBox="1"/>
          <p:nvPr/>
        </p:nvSpPr>
        <p:spPr>
          <a:xfrm>
            <a:off x="50340" y="29113360"/>
            <a:ext cx="1951200" cy="12366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2700">
                <a:solidFill>
                  <a:srgbClr val="000000"/>
                </a:solidFill>
              </a:rPr>
              <a:t>React</a:t>
            </a:r>
            <a:endParaRPr sz="2700">
              <a:solidFill>
                <a:srgbClr val="000000"/>
              </a:solidFill>
            </a:endParaRPr>
          </a:p>
        </p:txBody>
      </p:sp>
      <p:sp>
        <p:nvSpPr>
          <p:cNvPr id="205" name="Google Shape;205;p13"/>
          <p:cNvSpPr txBox="1"/>
          <p:nvPr/>
        </p:nvSpPr>
        <p:spPr>
          <a:xfrm>
            <a:off x="1493400" y="29103760"/>
            <a:ext cx="1951200" cy="12366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2700">
                <a:solidFill>
                  <a:srgbClr val="000000"/>
                </a:solidFill>
              </a:rPr>
              <a:t>MUI</a:t>
            </a:r>
            <a:endParaRPr sz="2700">
              <a:solidFill>
                <a:srgbClr val="000000"/>
              </a:solidFill>
            </a:endParaRPr>
          </a:p>
        </p:txBody>
      </p:sp>
      <p:sp>
        <p:nvSpPr>
          <p:cNvPr id="206" name="Google Shape;206;p13"/>
          <p:cNvSpPr txBox="1"/>
          <p:nvPr/>
        </p:nvSpPr>
        <p:spPr>
          <a:xfrm>
            <a:off x="210720" y="31514640"/>
            <a:ext cx="1951200" cy="12366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2700">
                <a:solidFill>
                  <a:srgbClr val="000000"/>
                </a:solidFill>
              </a:rPr>
              <a:t>Next</a:t>
            </a:r>
            <a:endParaRPr sz="2700">
              <a:solidFill>
                <a:srgbClr val="000000"/>
              </a:solidFill>
            </a:endParaRPr>
          </a:p>
        </p:txBody>
      </p:sp>
      <p:sp>
        <p:nvSpPr>
          <p:cNvPr id="207" name="Google Shape;207;p13"/>
          <p:cNvSpPr txBox="1"/>
          <p:nvPr/>
        </p:nvSpPr>
        <p:spPr>
          <a:xfrm>
            <a:off x="1439280" y="31573920"/>
            <a:ext cx="2184600" cy="12366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2700">
                <a:solidFill>
                  <a:srgbClr val="000000"/>
                </a:solidFill>
              </a:rPr>
              <a:t>backend</a:t>
            </a:r>
            <a:endParaRPr sz="2700">
              <a:solidFill>
                <a:srgbClr val="000000"/>
              </a:solidFill>
            </a:endParaRPr>
          </a:p>
        </p:txBody>
      </p:sp>
      <p:pic>
        <p:nvPicPr>
          <p:cNvPr id="208" name="Google Shape;208;p13" title="supabase-logo-icon.png"/>
          <p:cNvPicPr preferRelativeResize="0"/>
          <p:nvPr/>
        </p:nvPicPr>
        <p:blipFill>
          <a:blip r:embed="rId71">
            <a:alphaModFix/>
          </a:blip>
          <a:stretch>
            <a:fillRect/>
          </a:stretch>
        </p:blipFill>
        <p:spPr>
          <a:xfrm>
            <a:off x="4617180" y="28193440"/>
            <a:ext cx="1161242" cy="1195861"/>
          </a:xfrm>
          <a:prstGeom prst="rect">
            <a:avLst/>
          </a:prstGeom>
          <a:noFill/>
          <a:ln>
            <a:noFill/>
          </a:ln>
        </p:spPr>
      </p:pic>
      <p:sp>
        <p:nvSpPr>
          <p:cNvPr id="209" name="Google Shape;209;p13"/>
          <p:cNvSpPr txBox="1"/>
          <p:nvPr/>
        </p:nvSpPr>
        <p:spPr>
          <a:xfrm>
            <a:off x="3376500" y="29075120"/>
            <a:ext cx="3855000" cy="12366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2700">
                <a:solidFill>
                  <a:srgbClr val="000000"/>
                </a:solidFill>
              </a:rPr>
              <a:t>SupaBase Database</a:t>
            </a:r>
            <a:endParaRPr sz="2700">
              <a:solidFill>
                <a:srgbClr val="000000"/>
              </a:solidFill>
            </a:endParaRPr>
          </a:p>
        </p:txBody>
      </p:sp>
      <p:pic>
        <p:nvPicPr>
          <p:cNvPr id="210" name="Google Shape;210;p13" title="logo_with_text.png"/>
          <p:cNvPicPr preferRelativeResize="0"/>
          <p:nvPr/>
        </p:nvPicPr>
        <p:blipFill>
          <a:blip r:embed="rId33">
            <a:alphaModFix/>
          </a:blip>
          <a:stretch>
            <a:fillRect/>
          </a:stretch>
        </p:blipFill>
        <p:spPr>
          <a:xfrm>
            <a:off x="3940800" y="30705351"/>
            <a:ext cx="2574676" cy="865800"/>
          </a:xfrm>
          <a:prstGeom prst="rect">
            <a:avLst/>
          </a:prstGeom>
          <a:noFill/>
          <a:ln>
            <a:noFill/>
          </a:ln>
        </p:spPr>
      </p:pic>
      <p:sp>
        <p:nvSpPr>
          <p:cNvPr id="211" name="Google Shape;211;p13"/>
          <p:cNvSpPr txBox="1"/>
          <p:nvPr/>
        </p:nvSpPr>
        <p:spPr>
          <a:xfrm>
            <a:off x="3666900" y="31438240"/>
            <a:ext cx="3654600" cy="12366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2700">
                <a:solidFill>
                  <a:srgbClr val="000000"/>
                </a:solidFill>
              </a:rPr>
              <a:t>Vector Database</a:t>
            </a:r>
            <a:endParaRPr sz="2700">
              <a:solidFill>
                <a:srgbClr val="000000"/>
              </a:solidFill>
            </a:endParaRPr>
          </a:p>
        </p:txBody>
      </p:sp>
      <p:pic>
        <p:nvPicPr>
          <p:cNvPr id="212" name="Google Shape;212;p13" title="9850774.png"/>
          <p:cNvPicPr preferRelativeResize="0"/>
          <p:nvPr/>
        </p:nvPicPr>
        <p:blipFill>
          <a:blip r:embed="rId72">
            <a:alphaModFix/>
          </a:blip>
          <a:stretch>
            <a:fillRect/>
          </a:stretch>
        </p:blipFill>
        <p:spPr>
          <a:xfrm>
            <a:off x="3389640" y="26852960"/>
            <a:ext cx="926640" cy="926640"/>
          </a:xfrm>
          <a:prstGeom prst="rect">
            <a:avLst/>
          </a:prstGeom>
          <a:noFill/>
          <a:ln>
            <a:noFill/>
          </a:ln>
        </p:spPr>
      </p:pic>
      <p:pic>
        <p:nvPicPr>
          <p:cNvPr id="213" name="Google Shape;213;p13" title="5278402.png"/>
          <p:cNvPicPr preferRelativeResize="0"/>
          <p:nvPr/>
        </p:nvPicPr>
        <p:blipFill>
          <a:blip r:embed="rId73">
            <a:alphaModFix/>
          </a:blip>
          <a:stretch>
            <a:fillRect/>
          </a:stretch>
        </p:blipFill>
        <p:spPr>
          <a:xfrm>
            <a:off x="6674401" y="26818800"/>
            <a:ext cx="1012920" cy="1013035"/>
          </a:xfrm>
          <a:prstGeom prst="rect">
            <a:avLst/>
          </a:prstGeom>
          <a:noFill/>
          <a:ln>
            <a:noFill/>
          </a:ln>
        </p:spPr>
      </p:pic>
      <p:pic>
        <p:nvPicPr>
          <p:cNvPr id="214" name="Google Shape;214;p13" title="5044729.png"/>
          <p:cNvPicPr preferRelativeResize="0"/>
          <p:nvPr/>
        </p:nvPicPr>
        <p:blipFill>
          <a:blip r:embed="rId74">
            <a:alphaModFix/>
          </a:blip>
          <a:stretch>
            <a:fillRect/>
          </a:stretch>
        </p:blipFill>
        <p:spPr>
          <a:xfrm>
            <a:off x="232735" y="26892160"/>
            <a:ext cx="926640" cy="926640"/>
          </a:xfrm>
          <a:prstGeom prst="rect">
            <a:avLst/>
          </a:prstGeom>
          <a:noFill/>
          <a:ln>
            <a:noFill/>
          </a:ln>
        </p:spPr>
      </p:pic>
      <p:sp>
        <p:nvSpPr>
          <p:cNvPr id="215" name="Google Shape;215;p13"/>
          <p:cNvSpPr txBox="1"/>
          <p:nvPr/>
        </p:nvSpPr>
        <p:spPr>
          <a:xfrm>
            <a:off x="1210307" y="27071200"/>
            <a:ext cx="20001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Website</a:t>
            </a:r>
            <a:endParaRPr b="1" i="0" sz="3700" u="none" cap="none" strike="noStrike">
              <a:solidFill>
                <a:srgbClr val="FFFFFF"/>
              </a:solidFill>
              <a:latin typeface="Arial"/>
              <a:ea typeface="Arial"/>
              <a:cs typeface="Arial"/>
              <a:sym typeface="Arial"/>
            </a:endParaRPr>
          </a:p>
        </p:txBody>
      </p:sp>
      <p:sp>
        <p:nvSpPr>
          <p:cNvPr id="216" name="Google Shape;216;p13"/>
          <p:cNvSpPr txBox="1"/>
          <p:nvPr/>
        </p:nvSpPr>
        <p:spPr>
          <a:xfrm>
            <a:off x="4251301" y="27071200"/>
            <a:ext cx="2224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DataBase</a:t>
            </a:r>
            <a:endParaRPr b="1" i="0" sz="3700" u="none" cap="none" strike="noStrike">
              <a:solidFill>
                <a:srgbClr val="FFFFFF"/>
              </a:solidFill>
              <a:latin typeface="Arial"/>
              <a:ea typeface="Arial"/>
              <a:cs typeface="Arial"/>
              <a:sym typeface="Arial"/>
            </a:endParaRPr>
          </a:p>
        </p:txBody>
      </p:sp>
      <p:sp>
        <p:nvSpPr>
          <p:cNvPr id="217" name="Google Shape;217;p13"/>
          <p:cNvSpPr txBox="1"/>
          <p:nvPr/>
        </p:nvSpPr>
        <p:spPr>
          <a:xfrm>
            <a:off x="7775341" y="27055360"/>
            <a:ext cx="2224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AI Models</a:t>
            </a:r>
            <a:endParaRPr b="1" i="0" sz="3700" u="none" cap="none" strike="noStrike">
              <a:solidFill>
                <a:srgbClr val="FFFFFF"/>
              </a:solidFill>
              <a:latin typeface="Arial"/>
              <a:ea typeface="Arial"/>
              <a:cs typeface="Arial"/>
              <a:sym typeface="Arial"/>
            </a:endParaRPr>
          </a:p>
        </p:txBody>
      </p:sp>
      <p:sp>
        <p:nvSpPr>
          <p:cNvPr id="218" name="Google Shape;218;p13"/>
          <p:cNvSpPr txBox="1"/>
          <p:nvPr/>
        </p:nvSpPr>
        <p:spPr>
          <a:xfrm>
            <a:off x="7553880" y="29227760"/>
            <a:ext cx="3387000" cy="12366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2700">
                <a:solidFill>
                  <a:srgbClr val="000000"/>
                </a:solidFill>
              </a:rPr>
              <a:t>Paddle OCR</a:t>
            </a:r>
            <a:endParaRPr sz="2700">
              <a:solidFill>
                <a:srgbClr val="000000"/>
              </a:solidFill>
            </a:endParaRPr>
          </a:p>
        </p:txBody>
      </p:sp>
      <p:sp>
        <p:nvSpPr>
          <p:cNvPr id="219" name="Google Shape;219;p13"/>
          <p:cNvSpPr txBox="1"/>
          <p:nvPr/>
        </p:nvSpPr>
        <p:spPr>
          <a:xfrm>
            <a:off x="6362220" y="31217470"/>
            <a:ext cx="3387000" cy="17550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lang="en" sz="2700">
                <a:solidFill>
                  <a:srgbClr val="000000"/>
                </a:solidFill>
              </a:rPr>
              <a:t>Hugging </a:t>
            </a:r>
            <a:endParaRPr sz="2700">
              <a:solidFill>
                <a:srgbClr val="000000"/>
              </a:solidFill>
            </a:endParaRPr>
          </a:p>
          <a:p>
            <a:pPr indent="0" lvl="0" marL="0" rtl="0" algn="ctr">
              <a:spcBef>
                <a:spcPts val="0"/>
              </a:spcBef>
              <a:spcAft>
                <a:spcPts val="0"/>
              </a:spcAft>
              <a:buNone/>
            </a:pPr>
            <a:r>
              <a:rPr lang="en" sz="2700">
                <a:solidFill>
                  <a:srgbClr val="000000"/>
                </a:solidFill>
              </a:rPr>
              <a:t>Face</a:t>
            </a:r>
            <a:endParaRPr sz="2700">
              <a:solidFill>
                <a:srgbClr val="000000"/>
              </a:solidFill>
            </a:endParaRPr>
          </a:p>
        </p:txBody>
      </p:sp>
      <p:sp>
        <p:nvSpPr>
          <p:cNvPr id="220" name="Google Shape;220;p13"/>
          <p:cNvSpPr txBox="1"/>
          <p:nvPr/>
        </p:nvSpPr>
        <p:spPr>
          <a:xfrm>
            <a:off x="8381700" y="31285520"/>
            <a:ext cx="3387000" cy="12366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2700">
                <a:solidFill>
                  <a:srgbClr val="000000"/>
                </a:solidFill>
              </a:rPr>
              <a:t>OLLAMA</a:t>
            </a:r>
            <a:endParaRPr sz="2700">
              <a:solidFill>
                <a:srgbClr val="000000"/>
              </a:solidFill>
            </a:endParaRPr>
          </a:p>
        </p:txBody>
      </p:sp>
      <p:grpSp>
        <p:nvGrpSpPr>
          <p:cNvPr id="221" name="Google Shape;221;p13"/>
          <p:cNvGrpSpPr/>
          <p:nvPr/>
        </p:nvGrpSpPr>
        <p:grpSpPr>
          <a:xfrm>
            <a:off x="33648900" y="8438080"/>
            <a:ext cx="9763055" cy="2283477"/>
            <a:chOff x="7035663" y="969363"/>
            <a:chExt cx="2033970" cy="475724"/>
          </a:xfrm>
        </p:grpSpPr>
        <p:pic>
          <p:nvPicPr>
            <p:cNvPr id="222" name="Google Shape;222;p13"/>
            <p:cNvPicPr preferRelativeResize="0"/>
            <p:nvPr/>
          </p:nvPicPr>
          <p:blipFill>
            <a:blip r:embed="rId75">
              <a:alphaModFix/>
            </a:blip>
            <a:stretch>
              <a:fillRect/>
            </a:stretch>
          </p:blipFill>
          <p:spPr>
            <a:xfrm>
              <a:off x="7035663" y="969363"/>
              <a:ext cx="523423" cy="445965"/>
            </a:xfrm>
            <a:prstGeom prst="rect">
              <a:avLst/>
            </a:prstGeom>
            <a:noFill/>
            <a:ln>
              <a:noFill/>
            </a:ln>
          </p:spPr>
        </p:pic>
        <p:pic>
          <p:nvPicPr>
            <p:cNvPr id="223" name="Google Shape;223;p13"/>
            <p:cNvPicPr preferRelativeResize="0"/>
            <p:nvPr/>
          </p:nvPicPr>
          <p:blipFill>
            <a:blip r:embed="rId76">
              <a:alphaModFix/>
            </a:blip>
            <a:stretch>
              <a:fillRect/>
            </a:stretch>
          </p:blipFill>
          <p:spPr>
            <a:xfrm>
              <a:off x="8398180" y="969366"/>
              <a:ext cx="671452" cy="475721"/>
            </a:xfrm>
            <a:prstGeom prst="rect">
              <a:avLst/>
            </a:prstGeom>
            <a:noFill/>
            <a:ln>
              <a:noFill/>
            </a:ln>
          </p:spPr>
        </p:pic>
        <p:pic>
          <p:nvPicPr>
            <p:cNvPr id="224" name="Google Shape;224;p13"/>
            <p:cNvPicPr preferRelativeResize="0"/>
            <p:nvPr/>
          </p:nvPicPr>
          <p:blipFill>
            <a:blip r:embed="rId77">
              <a:alphaModFix/>
            </a:blip>
            <a:stretch>
              <a:fillRect/>
            </a:stretch>
          </p:blipFill>
          <p:spPr>
            <a:xfrm>
              <a:off x="7632137" y="999031"/>
              <a:ext cx="700887" cy="405507"/>
            </a:xfrm>
            <a:prstGeom prst="rect">
              <a:avLst/>
            </a:prstGeom>
            <a:noFill/>
            <a:ln>
              <a:noFill/>
            </a:ln>
          </p:spPr>
        </p:pic>
      </p:grpSp>
      <p:sp>
        <p:nvSpPr>
          <p:cNvPr id="225" name="Google Shape;225;p13"/>
          <p:cNvSpPr txBox="1"/>
          <p:nvPr/>
        </p:nvSpPr>
        <p:spPr>
          <a:xfrm>
            <a:off x="33647220" y="6342000"/>
            <a:ext cx="9580200" cy="2023800"/>
          </a:xfrm>
          <a:prstGeom prst="rect">
            <a:avLst/>
          </a:prstGeom>
          <a:noFill/>
          <a:ln>
            <a:noFill/>
          </a:ln>
        </p:spPr>
        <p:txBody>
          <a:bodyPr anchorCtr="0" anchor="t" bIns="93075" lIns="93075" spcFirstLastPara="1" rIns="93075" wrap="square" tIns="93075">
            <a:noAutofit/>
          </a:bodyPr>
          <a:lstStyle/>
          <a:p>
            <a:pPr indent="-469900" lvl="0" marL="469900" rtl="0" algn="l">
              <a:spcBef>
                <a:spcPts val="0"/>
              </a:spcBef>
              <a:spcAft>
                <a:spcPts val="0"/>
              </a:spcAft>
              <a:buClr>
                <a:srgbClr val="000000"/>
              </a:buClr>
              <a:buSzPts val="3200"/>
              <a:buChar char="■"/>
            </a:pPr>
            <a:r>
              <a:rPr lang="en" sz="3200">
                <a:solidFill>
                  <a:srgbClr val="000000"/>
                </a:solidFill>
              </a:rPr>
              <a:t>We've focused on </a:t>
            </a:r>
            <a:r>
              <a:rPr b="1" lang="en" sz="3200">
                <a:solidFill>
                  <a:srgbClr val="FF0000"/>
                </a:solidFill>
              </a:rPr>
              <a:t>optimizing AI performance</a:t>
            </a:r>
            <a:r>
              <a:rPr lang="en" sz="3200">
                <a:solidFill>
                  <a:srgbClr val="000000"/>
                </a:solidFill>
              </a:rPr>
              <a:t> through extensive </a:t>
            </a:r>
            <a:r>
              <a:rPr b="1" lang="en" sz="3200">
                <a:solidFill>
                  <a:srgbClr val="FF0000"/>
                </a:solidFill>
              </a:rPr>
              <a:t>testing </a:t>
            </a:r>
            <a:r>
              <a:rPr lang="en" sz="3200">
                <a:solidFill>
                  <a:srgbClr val="000000"/>
                </a:solidFill>
              </a:rPr>
              <a:t>and thoughtful design, ensuring a seamless and intelligent user experience</a:t>
            </a:r>
            <a:endParaRPr sz="3200">
              <a:solidFill>
                <a:srgbClr val="000000"/>
              </a:solidFill>
            </a:endParaRPr>
          </a:p>
        </p:txBody>
      </p:sp>
      <p:sp>
        <p:nvSpPr>
          <p:cNvPr id="226" name="Google Shape;226;p13"/>
          <p:cNvSpPr txBox="1"/>
          <p:nvPr/>
        </p:nvSpPr>
        <p:spPr>
          <a:xfrm>
            <a:off x="33648960" y="11555040"/>
            <a:ext cx="9011400" cy="2023800"/>
          </a:xfrm>
          <a:prstGeom prst="rect">
            <a:avLst/>
          </a:prstGeom>
          <a:noFill/>
          <a:ln>
            <a:noFill/>
          </a:ln>
        </p:spPr>
        <p:txBody>
          <a:bodyPr anchorCtr="0" anchor="t" bIns="93075" lIns="93075" spcFirstLastPara="1" rIns="93075" wrap="square" tIns="93075">
            <a:noAutofit/>
          </a:bodyPr>
          <a:lstStyle/>
          <a:p>
            <a:pPr indent="-469900" lvl="0" marL="469900" rtl="0" algn="l">
              <a:spcBef>
                <a:spcPts val="0"/>
              </a:spcBef>
              <a:spcAft>
                <a:spcPts val="0"/>
              </a:spcAft>
              <a:buClr>
                <a:srgbClr val="000000"/>
              </a:buClr>
              <a:buSzPts val="3200"/>
              <a:buChar char="■"/>
            </a:pPr>
            <a:r>
              <a:rPr lang="en" sz="3200">
                <a:solidFill>
                  <a:srgbClr val="000000"/>
                </a:solidFill>
              </a:rPr>
              <a:t>The accuracy of our AI changes depending on the query, showing how it </a:t>
            </a:r>
            <a:r>
              <a:rPr b="1" lang="en" sz="3200">
                <a:solidFill>
                  <a:srgbClr val="FF0000"/>
                </a:solidFill>
              </a:rPr>
              <a:t>adapts </a:t>
            </a:r>
            <a:r>
              <a:rPr lang="en" sz="3200">
                <a:solidFill>
                  <a:srgbClr val="000000"/>
                </a:solidFill>
              </a:rPr>
              <a:t>to different questions for better results</a:t>
            </a:r>
            <a:endParaRPr sz="3200">
              <a:solidFill>
                <a:srgbClr val="000000"/>
              </a:solidFill>
            </a:endParaRPr>
          </a:p>
        </p:txBody>
      </p:sp>
      <p:pic>
        <p:nvPicPr>
          <p:cNvPr id="227" name="Google Shape;227;p13" title="9422907.png"/>
          <p:cNvPicPr preferRelativeResize="0"/>
          <p:nvPr/>
        </p:nvPicPr>
        <p:blipFill>
          <a:blip r:embed="rId78">
            <a:alphaModFix/>
          </a:blip>
          <a:stretch>
            <a:fillRect/>
          </a:stretch>
        </p:blipFill>
        <p:spPr>
          <a:xfrm>
            <a:off x="42525300" y="11959072"/>
            <a:ext cx="1051440" cy="1051394"/>
          </a:xfrm>
          <a:prstGeom prst="rect">
            <a:avLst/>
          </a:prstGeom>
          <a:noFill/>
          <a:ln>
            <a:noFill/>
          </a:ln>
        </p:spPr>
      </p:pic>
      <p:sp>
        <p:nvSpPr>
          <p:cNvPr id="228" name="Google Shape;228;p13"/>
          <p:cNvSpPr txBox="1"/>
          <p:nvPr/>
        </p:nvSpPr>
        <p:spPr>
          <a:xfrm>
            <a:off x="37103760" y="182560"/>
            <a:ext cx="7326600" cy="18105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4800">
                <a:solidFill>
                  <a:srgbClr val="FFFFFF"/>
                </a:solidFill>
              </a:rPr>
              <a:t>Software Engineering Capstone</a:t>
            </a:r>
            <a:endParaRPr b="1" sz="4800">
              <a:solidFill>
                <a:srgbClr val="FFFFFF"/>
              </a:solidFill>
            </a:endParaRPr>
          </a:p>
        </p:txBody>
      </p:sp>
      <p:sp>
        <p:nvSpPr>
          <p:cNvPr id="229" name="Google Shape;229;p13"/>
          <p:cNvSpPr txBox="1"/>
          <p:nvPr/>
        </p:nvSpPr>
        <p:spPr>
          <a:xfrm>
            <a:off x="33696840" y="14029600"/>
            <a:ext cx="10008000" cy="3275400"/>
          </a:xfrm>
          <a:prstGeom prst="rect">
            <a:avLst/>
          </a:prstGeom>
          <a:noFill/>
          <a:ln>
            <a:noFill/>
          </a:ln>
        </p:spPr>
        <p:txBody>
          <a:bodyPr anchorCtr="0" anchor="t" bIns="93075" lIns="93075" spcFirstLastPara="1" rIns="93075" wrap="square" tIns="93075">
            <a:noAutofit/>
          </a:bodyPr>
          <a:lstStyle/>
          <a:p>
            <a:pPr indent="-469900" lvl="0" marL="469900" rtl="0" algn="l">
              <a:spcBef>
                <a:spcPts val="0"/>
              </a:spcBef>
              <a:spcAft>
                <a:spcPts val="0"/>
              </a:spcAft>
              <a:buClr>
                <a:srgbClr val="000000"/>
              </a:buClr>
              <a:buSzPts val="3200"/>
              <a:buChar char="■"/>
            </a:pPr>
            <a:r>
              <a:rPr lang="en" sz="3200">
                <a:solidFill>
                  <a:srgbClr val="000000"/>
                </a:solidFill>
              </a:rPr>
              <a:t>Our platform helps students commercialize their work and enables others to easily discover, explore, and engage with innovative project</a:t>
            </a:r>
            <a:endParaRPr sz="3200">
              <a:solidFill>
                <a:srgbClr val="000000"/>
              </a:solidFill>
            </a:endParaRPr>
          </a:p>
        </p:txBody>
      </p:sp>
      <p:sp>
        <p:nvSpPr>
          <p:cNvPr id="230" name="Google Shape;230;p13"/>
          <p:cNvSpPr txBox="1"/>
          <p:nvPr/>
        </p:nvSpPr>
        <p:spPr>
          <a:xfrm>
            <a:off x="-6681840" y="704640"/>
            <a:ext cx="5276100" cy="111609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9600">
                <a:solidFill>
                  <a:schemeClr val="dk2"/>
                </a:solidFill>
              </a:rPr>
              <a:t>New</a:t>
            </a:r>
            <a:endParaRPr sz="9600">
              <a:solidFill>
                <a:schemeClr val="dk2"/>
              </a:solidFill>
            </a:endParaRPr>
          </a:p>
          <a:p>
            <a:pPr indent="0" lvl="0" marL="0" rtl="0" algn="l">
              <a:spcBef>
                <a:spcPts val="0"/>
              </a:spcBef>
              <a:spcAft>
                <a:spcPts val="0"/>
              </a:spcAft>
              <a:buNone/>
            </a:pPr>
            <a:r>
              <a:rPr lang="en" sz="9600">
                <a:solidFill>
                  <a:schemeClr val="dk2"/>
                </a:solidFill>
              </a:rPr>
              <a:t>Version</a:t>
            </a:r>
            <a:endParaRPr sz="9600">
              <a:solidFill>
                <a:schemeClr val="dk2"/>
              </a:solidFill>
            </a:endParaRPr>
          </a:p>
        </p:txBody>
      </p:sp>
      <p:pic>
        <p:nvPicPr>
          <p:cNvPr id="231" name="Google Shape;231;p13"/>
          <p:cNvPicPr preferRelativeResize="0"/>
          <p:nvPr/>
        </p:nvPicPr>
        <p:blipFill>
          <a:blip r:embed="rId79">
            <a:alphaModFix/>
          </a:blip>
          <a:stretch>
            <a:fillRect/>
          </a:stretch>
        </p:blipFill>
        <p:spPr>
          <a:xfrm>
            <a:off x="22806000" y="10033600"/>
            <a:ext cx="9216720" cy="4394952"/>
          </a:xfrm>
          <a:prstGeom prst="rect">
            <a:avLst/>
          </a:prstGeom>
          <a:noFill/>
          <a:ln>
            <a:noFill/>
          </a:ln>
        </p:spPr>
      </p:pic>
      <p:pic>
        <p:nvPicPr>
          <p:cNvPr id="232" name="Google Shape;232;p13"/>
          <p:cNvPicPr preferRelativeResize="0"/>
          <p:nvPr/>
        </p:nvPicPr>
        <p:blipFill rotWithShape="1">
          <a:blip r:embed="rId3">
            <a:alphaModFix/>
          </a:blip>
          <a:srcRect b="7933" l="1099" r="1605" t="18194"/>
          <a:stretch/>
        </p:blipFill>
        <p:spPr>
          <a:xfrm>
            <a:off x="-13800" y="0"/>
            <a:ext cx="43904992" cy="32918405"/>
          </a:xfrm>
          <a:prstGeom prst="rect">
            <a:avLst/>
          </a:prstGeom>
          <a:noFill/>
          <a:ln>
            <a:noFill/>
          </a:ln>
        </p:spPr>
      </p:pic>
      <p:sp>
        <p:nvSpPr>
          <p:cNvPr id="233" name="Google Shape;233;p13"/>
          <p:cNvSpPr/>
          <p:nvPr/>
        </p:nvSpPr>
        <p:spPr>
          <a:xfrm>
            <a:off x="116280" y="2984640"/>
            <a:ext cx="10113300" cy="298464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1525" lIns="91525" spcFirstLastPara="1" rIns="91525" wrap="square" tIns="915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34" name="Google Shape;234;p13" title="pngtree-world-map-silhouette-vector-australia-png-image_4955918.png"/>
          <p:cNvPicPr preferRelativeResize="0"/>
          <p:nvPr/>
        </p:nvPicPr>
        <p:blipFill rotWithShape="1">
          <a:blip r:embed="rId4">
            <a:alphaModFix/>
          </a:blip>
          <a:srcRect b="15182" l="11088" r="10492" t="12589"/>
          <a:stretch/>
        </p:blipFill>
        <p:spPr>
          <a:xfrm>
            <a:off x="232625" y="3397596"/>
            <a:ext cx="9943200" cy="5379029"/>
          </a:xfrm>
          <a:prstGeom prst="rect">
            <a:avLst/>
          </a:prstGeom>
          <a:noFill/>
          <a:ln>
            <a:noFill/>
          </a:ln>
        </p:spPr>
      </p:pic>
      <p:sp>
        <p:nvSpPr>
          <p:cNvPr id="235" name="Google Shape;235;p13"/>
          <p:cNvSpPr/>
          <p:nvPr/>
        </p:nvSpPr>
        <p:spPr>
          <a:xfrm>
            <a:off x="0" y="-19200"/>
            <a:ext cx="43891200" cy="2914800"/>
          </a:xfrm>
          <a:prstGeom prst="rect">
            <a:avLst/>
          </a:prstGeom>
          <a:solidFill>
            <a:srgbClr val="4F0025"/>
          </a:solidFill>
          <a:ln cap="flat" cmpd="sng" w="9525">
            <a:solidFill>
              <a:srgbClr val="595959"/>
            </a:solidFill>
            <a:prstDash val="solid"/>
            <a:round/>
            <a:headEnd len="sm" w="sm" type="none"/>
            <a:tailEnd len="sm" w="sm" type="none"/>
          </a:ln>
        </p:spPr>
        <p:txBody>
          <a:bodyPr anchorCtr="0" anchor="ctr" bIns="91525" lIns="91525" spcFirstLastPara="1" rIns="91525" wrap="square" tIns="915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6" name="Google Shape;236;p13"/>
          <p:cNvSpPr txBox="1"/>
          <p:nvPr/>
        </p:nvSpPr>
        <p:spPr>
          <a:xfrm>
            <a:off x="4749100" y="504713"/>
            <a:ext cx="34393200" cy="1231500"/>
          </a:xfrm>
          <a:prstGeom prst="rect">
            <a:avLst/>
          </a:prstGeom>
          <a:noFill/>
          <a:ln>
            <a:noFill/>
          </a:ln>
        </p:spPr>
        <p:txBody>
          <a:bodyPr anchorCtr="0" anchor="t" bIns="91525" lIns="91525" spcFirstLastPara="1" rIns="91525" wrap="square" tIns="91525">
            <a:spAutoFit/>
          </a:bodyPr>
          <a:lstStyle/>
          <a:p>
            <a:pPr indent="0" lvl="0" marL="0" rtl="0" algn="l">
              <a:lnSpc>
                <a:spcPct val="115000"/>
              </a:lnSpc>
              <a:spcBef>
                <a:spcPts val="0"/>
              </a:spcBef>
              <a:spcAft>
                <a:spcPts val="1000"/>
              </a:spcAft>
              <a:buClr>
                <a:srgbClr val="000000"/>
              </a:buClr>
              <a:buSzPts val="1000"/>
              <a:buFont typeface="Arial"/>
              <a:buNone/>
            </a:pPr>
            <a:r>
              <a:rPr b="1" lang="en" sz="6800">
                <a:solidFill>
                  <a:srgbClr val="FFFFFF"/>
                </a:solidFill>
                <a:highlight>
                  <a:srgbClr val="4F0025"/>
                </a:highlight>
                <a:latin typeface="Montserrat"/>
                <a:ea typeface="Montserrat"/>
                <a:cs typeface="Montserrat"/>
                <a:sym typeface="Montserrat"/>
              </a:rPr>
              <a:t>An AI powered Repository: Enhancing Student Project Reuse and Discovery</a:t>
            </a:r>
            <a:endParaRPr b="1" sz="6300">
              <a:solidFill>
                <a:srgbClr val="FFFFFF"/>
              </a:solidFill>
              <a:highlight>
                <a:srgbClr val="4F0025"/>
              </a:highlight>
              <a:latin typeface="Montserrat"/>
              <a:ea typeface="Montserrat"/>
              <a:cs typeface="Montserrat"/>
              <a:sym typeface="Montserrat"/>
            </a:endParaRPr>
          </a:p>
        </p:txBody>
      </p:sp>
      <p:pic>
        <p:nvPicPr>
          <p:cNvPr id="237" name="Google Shape;237;p13"/>
          <p:cNvPicPr preferRelativeResize="0"/>
          <p:nvPr/>
        </p:nvPicPr>
        <p:blipFill rotWithShape="1">
          <a:blip r:embed="rId5">
            <a:alphaModFix/>
          </a:blip>
          <a:srcRect b="0" l="0" r="0" t="0"/>
          <a:stretch/>
        </p:blipFill>
        <p:spPr>
          <a:xfrm>
            <a:off x="134526" y="371598"/>
            <a:ext cx="4515816" cy="853825"/>
          </a:xfrm>
          <a:prstGeom prst="rect">
            <a:avLst/>
          </a:prstGeom>
          <a:noFill/>
          <a:ln>
            <a:noFill/>
          </a:ln>
        </p:spPr>
      </p:pic>
      <p:sp>
        <p:nvSpPr>
          <p:cNvPr id="238" name="Google Shape;238;p13"/>
          <p:cNvSpPr/>
          <p:nvPr/>
        </p:nvSpPr>
        <p:spPr>
          <a:xfrm>
            <a:off x="33196560" y="2984480"/>
            <a:ext cx="10517700" cy="298464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1525" lIns="91525" spcFirstLastPara="1" rIns="91525" wrap="square" tIns="915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9" name="Google Shape;239;p13"/>
          <p:cNvSpPr txBox="1"/>
          <p:nvPr/>
        </p:nvSpPr>
        <p:spPr>
          <a:xfrm>
            <a:off x="33451838" y="26833163"/>
            <a:ext cx="9943200" cy="8430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500">
                <a:solidFill>
                  <a:srgbClr val="FFFFFF"/>
                </a:solidFill>
                <a:latin typeface="Cambria"/>
                <a:ea typeface="Cambria"/>
                <a:cs typeface="Cambria"/>
                <a:sym typeface="Cambria"/>
              </a:rPr>
              <a:t>Connecting Campuses: A US-Egypt Partnership</a:t>
            </a:r>
            <a:endParaRPr b="1" i="0" sz="3500" u="none" cap="none" strike="noStrike">
              <a:solidFill>
                <a:srgbClr val="FFFFFF"/>
              </a:solidFill>
              <a:latin typeface="Arial"/>
              <a:ea typeface="Arial"/>
              <a:cs typeface="Arial"/>
              <a:sym typeface="Arial"/>
            </a:endParaRPr>
          </a:p>
        </p:txBody>
      </p:sp>
      <p:sp>
        <p:nvSpPr>
          <p:cNvPr id="240" name="Google Shape;240;p13"/>
          <p:cNvSpPr txBox="1"/>
          <p:nvPr/>
        </p:nvSpPr>
        <p:spPr>
          <a:xfrm>
            <a:off x="33581243" y="3095652"/>
            <a:ext cx="97515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Summary and Conclusion</a:t>
            </a:r>
            <a:endParaRPr b="0" i="0" sz="3700" u="none" cap="none" strike="noStrike">
              <a:solidFill>
                <a:srgbClr val="FFFFFF"/>
              </a:solidFill>
              <a:latin typeface="Arial"/>
              <a:ea typeface="Arial"/>
              <a:cs typeface="Arial"/>
              <a:sym typeface="Arial"/>
            </a:endParaRPr>
          </a:p>
        </p:txBody>
      </p:sp>
      <p:sp>
        <p:nvSpPr>
          <p:cNvPr id="241" name="Google Shape;241;p13"/>
          <p:cNvSpPr txBox="1"/>
          <p:nvPr/>
        </p:nvSpPr>
        <p:spPr>
          <a:xfrm>
            <a:off x="33783250" y="22424625"/>
            <a:ext cx="10008000" cy="1453500"/>
          </a:xfrm>
          <a:prstGeom prst="rect">
            <a:avLst/>
          </a:prstGeom>
          <a:noFill/>
          <a:ln>
            <a:noFill/>
          </a:ln>
        </p:spPr>
        <p:txBody>
          <a:bodyPr anchorCtr="0" anchor="t" bIns="91525" lIns="91525" spcFirstLastPara="1" rIns="91525" wrap="square" tIns="91525">
            <a:noAutofit/>
          </a:bodyPr>
          <a:lstStyle/>
          <a:p>
            <a:pPr indent="0" lvl="0" marL="0" marR="0" rtl="0" algn="l">
              <a:lnSpc>
                <a:spcPct val="115000"/>
              </a:lnSpc>
              <a:spcBef>
                <a:spcPts val="0"/>
              </a:spcBef>
              <a:spcAft>
                <a:spcPts val="0"/>
              </a:spcAft>
              <a:buClr>
                <a:srgbClr val="000000"/>
              </a:buClr>
              <a:buSzPts val="3100"/>
              <a:buFont typeface="Arial"/>
              <a:buNone/>
            </a:pPr>
            <a:r>
              <a:t/>
            </a:r>
            <a:endParaRPr b="0" i="0" sz="3100" u="none" cap="none" strike="noStrike">
              <a:solidFill>
                <a:srgbClr val="000000"/>
              </a:solidFill>
              <a:latin typeface="Cambria"/>
              <a:ea typeface="Cambria"/>
              <a:cs typeface="Cambria"/>
              <a:sym typeface="Cambria"/>
            </a:endParaRPr>
          </a:p>
        </p:txBody>
      </p:sp>
      <p:sp>
        <p:nvSpPr>
          <p:cNvPr id="242" name="Google Shape;242;p13"/>
          <p:cNvSpPr txBox="1"/>
          <p:nvPr/>
        </p:nvSpPr>
        <p:spPr>
          <a:xfrm>
            <a:off x="6787440" y="1721160"/>
            <a:ext cx="30316500" cy="1537500"/>
          </a:xfrm>
          <a:prstGeom prst="rect">
            <a:avLst/>
          </a:prstGeom>
          <a:noFill/>
          <a:ln>
            <a:noFill/>
          </a:ln>
        </p:spPr>
        <p:txBody>
          <a:bodyPr anchorCtr="0" anchor="t" bIns="91525" lIns="91525" spcFirstLastPara="1" rIns="91525" wrap="square" tIns="91525">
            <a:spAutoFit/>
          </a:bodyPr>
          <a:lstStyle/>
          <a:p>
            <a:pPr indent="0" lvl="0" marL="0" rtl="0" algn="ctr">
              <a:lnSpc>
                <a:spcPct val="115000"/>
              </a:lnSpc>
              <a:spcBef>
                <a:spcPts val="0"/>
              </a:spcBef>
              <a:spcAft>
                <a:spcPts val="0"/>
              </a:spcAft>
              <a:buClr>
                <a:srgbClr val="000000"/>
              </a:buClr>
              <a:buSzPts val="3700"/>
              <a:buFont typeface="Arial"/>
              <a:buNone/>
            </a:pPr>
            <a:r>
              <a:rPr b="1" lang="en" sz="3700">
                <a:solidFill>
                  <a:srgbClr val="FFFFFF"/>
                </a:solidFill>
                <a:highlight>
                  <a:srgbClr val="4F0025"/>
                </a:highlight>
                <a:latin typeface="Montserrat"/>
                <a:ea typeface="Montserrat"/>
                <a:cs typeface="Montserrat"/>
                <a:sym typeface="Montserrat"/>
              </a:rPr>
              <a:t>Ahmed Islam, Aidan Flinton, Belal Fathy, Martha-Patience Taah, Merna Ibrahim- Faculty Advisor: Mohammed Seyam</a:t>
            </a:r>
            <a:endParaRPr b="1" sz="3700">
              <a:solidFill>
                <a:srgbClr val="FFFFFF"/>
              </a:solidFill>
              <a:highlight>
                <a:srgbClr val="4F0025"/>
              </a:highlight>
              <a:latin typeface="Montserrat"/>
              <a:ea typeface="Montserrat"/>
              <a:cs typeface="Montserrat"/>
              <a:sym typeface="Montserrat"/>
            </a:endParaRPr>
          </a:p>
          <a:p>
            <a:pPr indent="0" lvl="0" marL="0" marR="0" rtl="0" algn="ctr">
              <a:lnSpc>
                <a:spcPct val="115000"/>
              </a:lnSpc>
              <a:spcBef>
                <a:spcPts val="1000"/>
              </a:spcBef>
              <a:spcAft>
                <a:spcPts val="1000"/>
              </a:spcAft>
              <a:buClr>
                <a:srgbClr val="000000"/>
              </a:buClr>
              <a:buSzPts val="3700"/>
              <a:buFont typeface="Arial"/>
              <a:buNone/>
            </a:pPr>
            <a:r>
              <a:t/>
            </a:r>
            <a:endParaRPr b="1" sz="3700">
              <a:solidFill>
                <a:srgbClr val="FFFFFF"/>
              </a:solidFill>
              <a:highlight>
                <a:srgbClr val="4F0025"/>
              </a:highlight>
              <a:latin typeface="Montserrat"/>
              <a:ea typeface="Montserrat"/>
              <a:cs typeface="Montserrat"/>
              <a:sym typeface="Montserrat"/>
            </a:endParaRPr>
          </a:p>
        </p:txBody>
      </p:sp>
      <p:sp>
        <p:nvSpPr>
          <p:cNvPr id="243" name="Google Shape;243;p13"/>
          <p:cNvSpPr txBox="1"/>
          <p:nvPr/>
        </p:nvSpPr>
        <p:spPr>
          <a:xfrm>
            <a:off x="10358687" y="12827188"/>
            <a:ext cx="22707300" cy="770100"/>
          </a:xfrm>
          <a:prstGeom prst="rect">
            <a:avLst/>
          </a:prstGeom>
          <a:solidFill>
            <a:srgbClr val="B45F06"/>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Smart Diagram Search in Action</a:t>
            </a:r>
            <a:endParaRPr b="1" i="0" sz="3700" u="none" cap="none" strike="noStrike">
              <a:solidFill>
                <a:srgbClr val="FFFFFF"/>
              </a:solidFill>
              <a:latin typeface="Arial"/>
              <a:ea typeface="Arial"/>
              <a:cs typeface="Arial"/>
              <a:sym typeface="Arial"/>
            </a:endParaRPr>
          </a:p>
        </p:txBody>
      </p:sp>
      <p:pic>
        <p:nvPicPr>
          <p:cNvPr id="244" name="Google Shape;244;p13" title="img.icons8.png"/>
          <p:cNvPicPr preferRelativeResize="0"/>
          <p:nvPr/>
        </p:nvPicPr>
        <p:blipFill>
          <a:blip r:embed="rId6">
            <a:alphaModFix/>
          </a:blip>
          <a:stretch>
            <a:fillRect/>
          </a:stretch>
        </p:blipFill>
        <p:spPr>
          <a:xfrm>
            <a:off x="12677040" y="8526720"/>
            <a:ext cx="3953341" cy="3953341"/>
          </a:xfrm>
          <a:prstGeom prst="rect">
            <a:avLst/>
          </a:prstGeom>
          <a:noFill/>
          <a:ln>
            <a:noFill/>
          </a:ln>
        </p:spPr>
      </p:pic>
      <p:pic>
        <p:nvPicPr>
          <p:cNvPr id="245" name="Google Shape;245;p13"/>
          <p:cNvPicPr preferRelativeResize="0"/>
          <p:nvPr/>
        </p:nvPicPr>
        <p:blipFill>
          <a:blip r:embed="rId7">
            <a:alphaModFix/>
          </a:blip>
          <a:stretch>
            <a:fillRect/>
          </a:stretch>
        </p:blipFill>
        <p:spPr>
          <a:xfrm>
            <a:off x="20843306" y="9299794"/>
            <a:ext cx="1812915" cy="1812915"/>
          </a:xfrm>
          <a:prstGeom prst="rect">
            <a:avLst/>
          </a:prstGeom>
          <a:noFill/>
          <a:ln>
            <a:noFill/>
          </a:ln>
        </p:spPr>
      </p:pic>
      <p:pic>
        <p:nvPicPr>
          <p:cNvPr id="246" name="Google Shape;246;p13"/>
          <p:cNvPicPr preferRelativeResize="0"/>
          <p:nvPr/>
        </p:nvPicPr>
        <p:blipFill rotWithShape="1">
          <a:blip r:embed="rId8">
            <a:alphaModFix/>
          </a:blip>
          <a:srcRect b="-34560" l="-45640" r="45640" t="34560"/>
          <a:stretch/>
        </p:blipFill>
        <p:spPr>
          <a:xfrm>
            <a:off x="19949175" y="9958091"/>
            <a:ext cx="1984021" cy="990631"/>
          </a:xfrm>
          <a:prstGeom prst="rect">
            <a:avLst/>
          </a:prstGeom>
          <a:noFill/>
          <a:ln>
            <a:noFill/>
          </a:ln>
        </p:spPr>
      </p:pic>
      <p:pic>
        <p:nvPicPr>
          <p:cNvPr id="247" name="Google Shape;247;p13" title="download__1_-removebg-preview.png"/>
          <p:cNvPicPr preferRelativeResize="0"/>
          <p:nvPr/>
        </p:nvPicPr>
        <p:blipFill>
          <a:blip r:embed="rId9">
            <a:alphaModFix/>
          </a:blip>
          <a:stretch>
            <a:fillRect/>
          </a:stretch>
        </p:blipFill>
        <p:spPr>
          <a:xfrm>
            <a:off x="18466200" y="7225840"/>
            <a:ext cx="1957163" cy="1957163"/>
          </a:xfrm>
          <a:prstGeom prst="rect">
            <a:avLst/>
          </a:prstGeom>
          <a:noFill/>
          <a:ln>
            <a:noFill/>
          </a:ln>
        </p:spPr>
      </p:pic>
      <p:sp>
        <p:nvSpPr>
          <p:cNvPr id="248" name="Google Shape;248;p13"/>
          <p:cNvSpPr txBox="1"/>
          <p:nvPr/>
        </p:nvSpPr>
        <p:spPr>
          <a:xfrm>
            <a:off x="363447" y="4373982"/>
            <a:ext cx="4668300" cy="4848000"/>
          </a:xfrm>
          <a:prstGeom prst="rect">
            <a:avLst/>
          </a:prstGeom>
          <a:noFill/>
          <a:ln>
            <a:noFill/>
          </a:ln>
        </p:spPr>
        <p:txBody>
          <a:bodyPr anchorCtr="0" anchor="t" bIns="91525" lIns="91525" spcFirstLastPara="1" rIns="91525" wrap="square" tIns="91525">
            <a:noAutofit/>
          </a:bodyPr>
          <a:lstStyle/>
          <a:p>
            <a:pPr indent="-463550" lvl="0" marL="469900" marR="0" rtl="0" algn="l">
              <a:lnSpc>
                <a:spcPct val="100000"/>
              </a:lnSpc>
              <a:spcBef>
                <a:spcPts val="0"/>
              </a:spcBef>
              <a:spcAft>
                <a:spcPts val="0"/>
              </a:spcAft>
              <a:buSzPts val="3100"/>
              <a:buChar char="■"/>
            </a:pPr>
            <a:r>
              <a:rPr lang="en" sz="3100"/>
              <a:t>Student projects are often </a:t>
            </a:r>
            <a:r>
              <a:rPr b="1" lang="en" sz="3100">
                <a:solidFill>
                  <a:srgbClr val="FF0000"/>
                </a:solidFill>
              </a:rPr>
              <a:t>underutilized</a:t>
            </a:r>
            <a:r>
              <a:rPr lang="en" sz="3100"/>
              <a:t>, or lost after course completion</a:t>
            </a:r>
            <a:endParaRPr sz="3100"/>
          </a:p>
          <a:p>
            <a:pPr indent="-463550" lvl="0" marL="469900" marR="0" rtl="0" algn="l">
              <a:lnSpc>
                <a:spcPct val="100000"/>
              </a:lnSpc>
              <a:spcBef>
                <a:spcPts val="0"/>
              </a:spcBef>
              <a:spcAft>
                <a:spcPts val="0"/>
              </a:spcAft>
              <a:buSzPts val="3100"/>
              <a:buChar char="■"/>
            </a:pPr>
            <a:r>
              <a:rPr b="1" lang="en" sz="3100">
                <a:solidFill>
                  <a:srgbClr val="FF0000"/>
                </a:solidFill>
              </a:rPr>
              <a:t>Duplication</a:t>
            </a:r>
            <a:r>
              <a:rPr b="1" lang="en" sz="3100"/>
              <a:t> </a:t>
            </a:r>
            <a:r>
              <a:rPr lang="en" sz="3100"/>
              <a:t>of effort remains common due to the lack of centralized discovery tools</a:t>
            </a:r>
            <a:endParaRPr sz="3100"/>
          </a:p>
        </p:txBody>
      </p:sp>
      <p:sp>
        <p:nvSpPr>
          <p:cNvPr id="249" name="Google Shape;249;p13"/>
          <p:cNvSpPr txBox="1"/>
          <p:nvPr/>
        </p:nvSpPr>
        <p:spPr>
          <a:xfrm>
            <a:off x="5497080" y="4373970"/>
            <a:ext cx="4668300" cy="4848000"/>
          </a:xfrm>
          <a:prstGeom prst="rect">
            <a:avLst/>
          </a:prstGeom>
          <a:noFill/>
          <a:ln>
            <a:noFill/>
          </a:ln>
        </p:spPr>
        <p:txBody>
          <a:bodyPr anchorCtr="0" anchor="t" bIns="91525" lIns="91525" spcFirstLastPara="1" rIns="91525" wrap="square" tIns="91525">
            <a:noAutofit/>
          </a:bodyPr>
          <a:lstStyle/>
          <a:p>
            <a:pPr indent="-463550" lvl="0" marL="469900" marR="0" rtl="0" algn="l">
              <a:lnSpc>
                <a:spcPct val="100000"/>
              </a:lnSpc>
              <a:spcBef>
                <a:spcPts val="0"/>
              </a:spcBef>
              <a:spcAft>
                <a:spcPts val="0"/>
              </a:spcAft>
              <a:buSzPts val="3100"/>
              <a:buFont typeface="Cambria"/>
              <a:buChar char="■"/>
            </a:pPr>
            <a:r>
              <a:rPr lang="en" sz="3100"/>
              <a:t>Our platform introduces a scalable, </a:t>
            </a:r>
            <a:r>
              <a:rPr b="1" lang="en" sz="3100">
                <a:solidFill>
                  <a:srgbClr val="FF0000"/>
                </a:solidFill>
              </a:rPr>
              <a:t>AI-driven</a:t>
            </a:r>
            <a:r>
              <a:rPr lang="en" sz="3100">
                <a:solidFill>
                  <a:srgbClr val="FF0000"/>
                </a:solidFill>
              </a:rPr>
              <a:t> </a:t>
            </a:r>
            <a:r>
              <a:rPr b="1" lang="en" sz="3100">
                <a:solidFill>
                  <a:srgbClr val="FF0000"/>
                </a:solidFill>
              </a:rPr>
              <a:t>repository</a:t>
            </a:r>
            <a:r>
              <a:rPr b="1" lang="en" sz="3100"/>
              <a:t> </a:t>
            </a:r>
            <a:r>
              <a:rPr lang="en" sz="3100"/>
              <a:t>that empowers students to showcase their work while enabling others to efficiently discover and reuse existing assets</a:t>
            </a:r>
            <a:endParaRPr sz="3100"/>
          </a:p>
          <a:p>
            <a:pPr indent="0" lvl="0" marL="469900" marR="0" rtl="0" algn="l">
              <a:lnSpc>
                <a:spcPct val="100000"/>
              </a:lnSpc>
              <a:spcBef>
                <a:spcPts val="0"/>
              </a:spcBef>
              <a:spcAft>
                <a:spcPts val="0"/>
              </a:spcAft>
              <a:buNone/>
            </a:pPr>
            <a:r>
              <a:t/>
            </a:r>
            <a:endParaRPr sz="3100"/>
          </a:p>
        </p:txBody>
      </p:sp>
      <p:sp>
        <p:nvSpPr>
          <p:cNvPr id="250" name="Google Shape;250;p13"/>
          <p:cNvSpPr/>
          <p:nvPr/>
        </p:nvSpPr>
        <p:spPr>
          <a:xfrm>
            <a:off x="10335600" y="2984650"/>
            <a:ext cx="22754700" cy="214932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1525" lIns="91525" spcFirstLastPara="1" rIns="91525" wrap="square" tIns="915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1" name="Google Shape;251;p13"/>
          <p:cNvSpPr txBox="1"/>
          <p:nvPr/>
        </p:nvSpPr>
        <p:spPr>
          <a:xfrm>
            <a:off x="573960" y="9892929"/>
            <a:ext cx="9378900" cy="3175500"/>
          </a:xfrm>
          <a:prstGeom prst="rect">
            <a:avLst/>
          </a:prstGeom>
          <a:noFill/>
          <a:ln>
            <a:noFill/>
          </a:ln>
        </p:spPr>
        <p:txBody>
          <a:bodyPr anchorCtr="0" anchor="t" bIns="91525" lIns="91525" spcFirstLastPara="1" rIns="91525" wrap="square" tIns="91525">
            <a:noAutofit/>
          </a:bodyPr>
          <a:lstStyle/>
          <a:p>
            <a:pPr indent="-463550" lvl="0" marL="469900" marR="0" rtl="0" algn="l">
              <a:lnSpc>
                <a:spcPct val="100000"/>
              </a:lnSpc>
              <a:spcBef>
                <a:spcPts val="0"/>
              </a:spcBef>
              <a:spcAft>
                <a:spcPts val="0"/>
              </a:spcAft>
              <a:buSzPts val="3100"/>
              <a:buChar char="■"/>
            </a:pPr>
            <a:r>
              <a:rPr lang="en" sz="3100"/>
              <a:t>An AI search system leveraging </a:t>
            </a:r>
            <a:r>
              <a:rPr b="1" lang="en" sz="3100">
                <a:solidFill>
                  <a:srgbClr val="FF0000"/>
                </a:solidFill>
              </a:rPr>
              <a:t>semantic understanding</a:t>
            </a:r>
            <a:r>
              <a:rPr lang="en" sz="3100">
                <a:solidFill>
                  <a:srgbClr val="000000"/>
                </a:solidFill>
              </a:rPr>
              <a:t> and structural diagram</a:t>
            </a:r>
            <a:r>
              <a:rPr b="1" lang="en" sz="3100">
                <a:solidFill>
                  <a:srgbClr val="FF0000"/>
                </a:solidFill>
              </a:rPr>
              <a:t> </a:t>
            </a:r>
            <a:endParaRPr b="1" sz="3100">
              <a:solidFill>
                <a:srgbClr val="FF0000"/>
              </a:solidFill>
            </a:endParaRPr>
          </a:p>
          <a:p>
            <a:pPr indent="0" lvl="0" marL="469900" marR="0" rtl="0" algn="l">
              <a:lnSpc>
                <a:spcPct val="100000"/>
              </a:lnSpc>
              <a:spcBef>
                <a:spcPts val="0"/>
              </a:spcBef>
              <a:spcAft>
                <a:spcPts val="0"/>
              </a:spcAft>
              <a:buNone/>
            </a:pPr>
            <a:r>
              <a:rPr lang="en" sz="3100">
                <a:solidFill>
                  <a:srgbClr val="000000"/>
                </a:solidFill>
              </a:rPr>
              <a:t>analysis </a:t>
            </a:r>
            <a:r>
              <a:rPr lang="en" sz="3100"/>
              <a:t>to retrieve relevant projects. </a:t>
            </a:r>
            <a:endParaRPr sz="3100"/>
          </a:p>
          <a:p>
            <a:pPr indent="-463550" lvl="0" marL="469900" marR="0" rtl="0" algn="l">
              <a:lnSpc>
                <a:spcPct val="100000"/>
              </a:lnSpc>
              <a:spcBef>
                <a:spcPts val="0"/>
              </a:spcBef>
              <a:spcAft>
                <a:spcPts val="0"/>
              </a:spcAft>
              <a:buSzPts val="3100"/>
              <a:buChar char="■"/>
            </a:pPr>
            <a:r>
              <a:rPr lang="en" sz="3100"/>
              <a:t>This intelligent discovery </a:t>
            </a:r>
            <a:r>
              <a:rPr b="1" lang="en" sz="3100">
                <a:solidFill>
                  <a:srgbClr val="FF0000"/>
                </a:solidFill>
              </a:rPr>
              <a:t>accelerates development</a:t>
            </a:r>
            <a:r>
              <a:rPr lang="en" sz="3100"/>
              <a:t> and </a:t>
            </a:r>
            <a:r>
              <a:rPr b="1" lang="en" sz="3100">
                <a:solidFill>
                  <a:srgbClr val="FF0000"/>
                </a:solidFill>
              </a:rPr>
              <a:t>reduces redundancy</a:t>
            </a:r>
            <a:endParaRPr sz="3100"/>
          </a:p>
        </p:txBody>
      </p:sp>
      <p:sp>
        <p:nvSpPr>
          <p:cNvPr id="252" name="Google Shape;252;p13"/>
          <p:cNvSpPr txBox="1"/>
          <p:nvPr/>
        </p:nvSpPr>
        <p:spPr>
          <a:xfrm>
            <a:off x="414875" y="3138975"/>
            <a:ext cx="95805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Why it Matters</a:t>
            </a:r>
            <a:endParaRPr b="0" i="0" sz="3700" u="none" cap="none" strike="noStrike">
              <a:solidFill>
                <a:srgbClr val="FFFFFF"/>
              </a:solidFill>
              <a:latin typeface="Arial"/>
              <a:ea typeface="Arial"/>
              <a:cs typeface="Arial"/>
              <a:sym typeface="Arial"/>
            </a:endParaRPr>
          </a:p>
        </p:txBody>
      </p:sp>
      <p:sp>
        <p:nvSpPr>
          <p:cNvPr id="253" name="Google Shape;253;p13"/>
          <p:cNvSpPr txBox="1"/>
          <p:nvPr/>
        </p:nvSpPr>
        <p:spPr>
          <a:xfrm>
            <a:off x="414875" y="8855713"/>
            <a:ext cx="95805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Objective</a:t>
            </a:r>
            <a:endParaRPr b="0" i="0" sz="3700" u="none" cap="none" strike="noStrike">
              <a:solidFill>
                <a:srgbClr val="FFFFFF"/>
              </a:solidFill>
              <a:latin typeface="Arial"/>
              <a:ea typeface="Arial"/>
              <a:cs typeface="Arial"/>
              <a:sym typeface="Arial"/>
            </a:endParaRPr>
          </a:p>
        </p:txBody>
      </p:sp>
      <p:pic>
        <p:nvPicPr>
          <p:cNvPr id="254" name="Google Shape;254;p13" title="pngtree-corporate-business-icon-outline-vector-png-image_4697721.png"/>
          <p:cNvPicPr preferRelativeResize="0"/>
          <p:nvPr/>
        </p:nvPicPr>
        <p:blipFill>
          <a:blip r:embed="rId12">
            <a:alphaModFix/>
          </a:blip>
          <a:stretch>
            <a:fillRect/>
          </a:stretch>
        </p:blipFill>
        <p:spPr>
          <a:xfrm>
            <a:off x="7434705" y="13878580"/>
            <a:ext cx="1012904" cy="982694"/>
          </a:xfrm>
          <a:prstGeom prst="rect">
            <a:avLst/>
          </a:prstGeom>
          <a:noFill/>
          <a:ln>
            <a:noFill/>
          </a:ln>
        </p:spPr>
      </p:pic>
      <p:sp>
        <p:nvSpPr>
          <p:cNvPr id="255" name="Google Shape;255;p13"/>
          <p:cNvSpPr txBox="1"/>
          <p:nvPr/>
        </p:nvSpPr>
        <p:spPr>
          <a:xfrm>
            <a:off x="566525" y="12882675"/>
            <a:ext cx="6425100" cy="3175500"/>
          </a:xfrm>
          <a:prstGeom prst="rect">
            <a:avLst/>
          </a:prstGeom>
          <a:noFill/>
          <a:ln>
            <a:noFill/>
          </a:ln>
        </p:spPr>
        <p:txBody>
          <a:bodyPr anchorCtr="0" anchor="t" bIns="91525" lIns="91525" spcFirstLastPara="1" rIns="91525" wrap="square" tIns="91525">
            <a:noAutofit/>
          </a:bodyPr>
          <a:lstStyle/>
          <a:p>
            <a:pPr indent="-463550" lvl="0" marL="469900" rtl="0" algn="l">
              <a:spcBef>
                <a:spcPts val="0"/>
              </a:spcBef>
              <a:spcAft>
                <a:spcPts val="0"/>
              </a:spcAft>
              <a:buClr>
                <a:srgbClr val="000000"/>
              </a:buClr>
              <a:buSzPts val="3100"/>
              <a:buChar char="■"/>
            </a:pPr>
            <a:r>
              <a:rPr lang="en" sz="3100">
                <a:solidFill>
                  <a:srgbClr val="000000"/>
                </a:solidFill>
              </a:rPr>
              <a:t>Centralized, scalable </a:t>
            </a:r>
            <a:r>
              <a:rPr b="1" lang="en" sz="3100">
                <a:solidFill>
                  <a:srgbClr val="FF0000"/>
                </a:solidFill>
              </a:rPr>
              <a:t>repository </a:t>
            </a:r>
            <a:r>
              <a:rPr lang="en" sz="3100">
                <a:solidFill>
                  <a:srgbClr val="000000"/>
                </a:solidFill>
              </a:rPr>
              <a:t>for student projects  </a:t>
            </a:r>
            <a:endParaRPr sz="3100">
              <a:solidFill>
                <a:srgbClr val="000000"/>
              </a:solidFill>
            </a:endParaRPr>
          </a:p>
          <a:p>
            <a:pPr indent="-463550" lvl="0" marL="469900" rtl="0" algn="l">
              <a:spcBef>
                <a:spcPts val="0"/>
              </a:spcBef>
              <a:spcAft>
                <a:spcPts val="0"/>
              </a:spcAft>
              <a:buClr>
                <a:srgbClr val="000000"/>
              </a:buClr>
              <a:buSzPts val="3100"/>
              <a:buChar char="■"/>
            </a:pPr>
            <a:r>
              <a:rPr lang="en" sz="3100">
                <a:solidFill>
                  <a:srgbClr val="000000"/>
                </a:solidFill>
              </a:rPr>
              <a:t>Auto-generated web pages with code, diagrams, and documentation  </a:t>
            </a:r>
            <a:endParaRPr sz="3100"/>
          </a:p>
        </p:txBody>
      </p:sp>
      <p:grpSp>
        <p:nvGrpSpPr>
          <p:cNvPr id="256" name="Google Shape;256;p13"/>
          <p:cNvGrpSpPr/>
          <p:nvPr/>
        </p:nvGrpSpPr>
        <p:grpSpPr>
          <a:xfrm>
            <a:off x="6829188" y="12536515"/>
            <a:ext cx="2224105" cy="1614469"/>
            <a:chOff x="167151" y="2697211"/>
            <a:chExt cx="413226" cy="312688"/>
          </a:xfrm>
        </p:grpSpPr>
        <p:pic>
          <p:nvPicPr>
            <p:cNvPr id="257" name="Google Shape;257;p13" title="icons8-code-100.png"/>
            <p:cNvPicPr preferRelativeResize="0"/>
            <p:nvPr/>
          </p:nvPicPr>
          <p:blipFill>
            <a:blip r:embed="rId14">
              <a:alphaModFix/>
            </a:blip>
            <a:stretch>
              <a:fillRect/>
            </a:stretch>
          </p:blipFill>
          <p:spPr>
            <a:xfrm rot="2029674">
              <a:off x="342650" y="2772172"/>
              <a:ext cx="199150" cy="199150"/>
            </a:xfrm>
            <a:prstGeom prst="rect">
              <a:avLst/>
            </a:prstGeom>
            <a:noFill/>
            <a:ln>
              <a:noFill/>
            </a:ln>
          </p:spPr>
        </p:pic>
        <p:pic>
          <p:nvPicPr>
            <p:cNvPr id="258" name="Google Shape;258;p13" title="img.icons8.png"/>
            <p:cNvPicPr preferRelativeResize="0"/>
            <p:nvPr/>
          </p:nvPicPr>
          <p:blipFill>
            <a:blip r:embed="rId15">
              <a:alphaModFix/>
            </a:blip>
            <a:stretch>
              <a:fillRect/>
            </a:stretch>
          </p:blipFill>
          <p:spPr>
            <a:xfrm rot="-1675020">
              <a:off x="207100" y="2737160"/>
              <a:ext cx="227100" cy="227100"/>
            </a:xfrm>
            <a:prstGeom prst="rect">
              <a:avLst/>
            </a:prstGeom>
            <a:noFill/>
            <a:ln>
              <a:noFill/>
            </a:ln>
          </p:spPr>
        </p:pic>
      </p:grpSp>
      <p:grpSp>
        <p:nvGrpSpPr>
          <p:cNvPr id="259" name="Google Shape;259;p13"/>
          <p:cNvGrpSpPr/>
          <p:nvPr/>
        </p:nvGrpSpPr>
        <p:grpSpPr>
          <a:xfrm>
            <a:off x="8061758" y="14322155"/>
            <a:ext cx="1606982" cy="1049115"/>
            <a:chOff x="1340638" y="3139776"/>
            <a:chExt cx="501633" cy="337499"/>
          </a:xfrm>
        </p:grpSpPr>
        <p:pic>
          <p:nvPicPr>
            <p:cNvPr id="260" name="Google Shape;260;p13" title="img.icons8.png"/>
            <p:cNvPicPr preferRelativeResize="0"/>
            <p:nvPr/>
          </p:nvPicPr>
          <p:blipFill>
            <a:blip r:embed="rId16">
              <a:alphaModFix/>
            </a:blip>
            <a:stretch>
              <a:fillRect/>
            </a:stretch>
          </p:blipFill>
          <p:spPr>
            <a:xfrm rot="1057311">
              <a:off x="1554825" y="3189825"/>
              <a:ext cx="254850" cy="254850"/>
            </a:xfrm>
            <a:prstGeom prst="rect">
              <a:avLst/>
            </a:prstGeom>
            <a:noFill/>
            <a:ln>
              <a:noFill/>
            </a:ln>
          </p:spPr>
        </p:pic>
        <p:pic>
          <p:nvPicPr>
            <p:cNvPr id="261" name="Google Shape;261;p13" title="img.icons8.png"/>
            <p:cNvPicPr preferRelativeResize="0"/>
            <p:nvPr/>
          </p:nvPicPr>
          <p:blipFill>
            <a:blip r:embed="rId17">
              <a:alphaModFix/>
            </a:blip>
            <a:stretch>
              <a:fillRect/>
            </a:stretch>
          </p:blipFill>
          <p:spPr>
            <a:xfrm rot="-1467567">
              <a:off x="1381963" y="3181100"/>
              <a:ext cx="254850" cy="254850"/>
            </a:xfrm>
            <a:prstGeom prst="rect">
              <a:avLst/>
            </a:prstGeom>
            <a:noFill/>
            <a:ln>
              <a:noFill/>
            </a:ln>
          </p:spPr>
        </p:pic>
      </p:grpSp>
      <p:grpSp>
        <p:nvGrpSpPr>
          <p:cNvPr id="262" name="Google Shape;262;p13"/>
          <p:cNvGrpSpPr/>
          <p:nvPr/>
        </p:nvGrpSpPr>
        <p:grpSpPr>
          <a:xfrm>
            <a:off x="6450944" y="14305896"/>
            <a:ext cx="1433829" cy="1081681"/>
            <a:chOff x="1073350" y="3122925"/>
            <a:chExt cx="447582" cy="347975"/>
          </a:xfrm>
        </p:grpSpPr>
        <p:pic>
          <p:nvPicPr>
            <p:cNvPr id="263" name="Google Shape;263;p13" title="img.icons8.png"/>
            <p:cNvPicPr preferRelativeResize="0"/>
            <p:nvPr/>
          </p:nvPicPr>
          <p:blipFill rotWithShape="1">
            <a:blip r:embed="rId18">
              <a:alphaModFix/>
            </a:blip>
            <a:srcRect b="0" l="0" r="0" t="0"/>
            <a:stretch/>
          </p:blipFill>
          <p:spPr>
            <a:xfrm rot="5400000">
              <a:off x="1233991" y="3153442"/>
              <a:ext cx="286941" cy="286941"/>
            </a:xfrm>
            <a:prstGeom prst="rect">
              <a:avLst/>
            </a:prstGeom>
            <a:noFill/>
            <a:ln>
              <a:noFill/>
            </a:ln>
          </p:spPr>
        </p:pic>
        <p:pic>
          <p:nvPicPr>
            <p:cNvPr id="264" name="Google Shape;264;p13" title="img.icons8.png"/>
            <p:cNvPicPr preferRelativeResize="0"/>
            <p:nvPr/>
          </p:nvPicPr>
          <p:blipFill>
            <a:blip r:embed="rId19">
              <a:alphaModFix/>
            </a:blip>
            <a:stretch>
              <a:fillRect/>
            </a:stretch>
          </p:blipFill>
          <p:spPr>
            <a:xfrm>
              <a:off x="1073350" y="3122925"/>
              <a:ext cx="347975" cy="347975"/>
            </a:xfrm>
            <a:prstGeom prst="rect">
              <a:avLst/>
            </a:prstGeom>
            <a:noFill/>
            <a:ln>
              <a:noFill/>
            </a:ln>
          </p:spPr>
        </p:pic>
      </p:grpSp>
      <p:sp>
        <p:nvSpPr>
          <p:cNvPr id="265" name="Google Shape;265;p13"/>
          <p:cNvSpPr/>
          <p:nvPr/>
        </p:nvSpPr>
        <p:spPr>
          <a:xfrm>
            <a:off x="10335725" y="24594800"/>
            <a:ext cx="22754700" cy="82413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1525" lIns="91525" spcFirstLastPara="1" rIns="91525" wrap="square" tIns="915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66" name="Google Shape;266;p13" title="11906544.png"/>
          <p:cNvPicPr preferRelativeResize="0"/>
          <p:nvPr/>
        </p:nvPicPr>
        <p:blipFill rotWithShape="1">
          <a:blip r:embed="rId24">
            <a:alphaModFix/>
          </a:blip>
          <a:srcRect b="0" l="0" r="0" t="0"/>
          <a:stretch/>
        </p:blipFill>
        <p:spPr>
          <a:xfrm>
            <a:off x="11628424" y="29868394"/>
            <a:ext cx="1326550" cy="1326606"/>
          </a:xfrm>
          <a:prstGeom prst="rect">
            <a:avLst/>
          </a:prstGeom>
          <a:noFill/>
          <a:ln>
            <a:noFill/>
          </a:ln>
        </p:spPr>
      </p:pic>
      <p:pic>
        <p:nvPicPr>
          <p:cNvPr id="267" name="Google Shape;267;p13" title="download__1_-removebg-preview.png"/>
          <p:cNvPicPr preferRelativeResize="0"/>
          <p:nvPr/>
        </p:nvPicPr>
        <p:blipFill rotWithShape="1">
          <a:blip r:embed="rId9">
            <a:alphaModFix/>
          </a:blip>
          <a:srcRect b="-3180" l="7250" r="-7249" t="3180"/>
          <a:stretch/>
        </p:blipFill>
        <p:spPr>
          <a:xfrm rot="-1421699">
            <a:off x="14741002" y="29598877"/>
            <a:ext cx="1770045" cy="1770045"/>
          </a:xfrm>
          <a:prstGeom prst="rect">
            <a:avLst/>
          </a:prstGeom>
          <a:noFill/>
          <a:ln>
            <a:noFill/>
          </a:ln>
        </p:spPr>
      </p:pic>
      <p:pic>
        <p:nvPicPr>
          <p:cNvPr id="268" name="Google Shape;268;p13" title="12222589.png"/>
          <p:cNvPicPr preferRelativeResize="0"/>
          <p:nvPr/>
        </p:nvPicPr>
        <p:blipFill rotWithShape="1">
          <a:blip r:embed="rId25">
            <a:alphaModFix/>
          </a:blip>
          <a:srcRect b="-10723" l="-10723" r="-10723" t="-10723"/>
          <a:stretch/>
        </p:blipFill>
        <p:spPr>
          <a:xfrm>
            <a:off x="19295533" y="29845988"/>
            <a:ext cx="1097600" cy="1097600"/>
          </a:xfrm>
          <a:prstGeom prst="rect">
            <a:avLst/>
          </a:prstGeom>
          <a:noFill/>
          <a:ln>
            <a:noFill/>
          </a:ln>
        </p:spPr>
      </p:pic>
      <p:grpSp>
        <p:nvGrpSpPr>
          <p:cNvPr id="269" name="Google Shape;269;p13"/>
          <p:cNvGrpSpPr/>
          <p:nvPr/>
        </p:nvGrpSpPr>
        <p:grpSpPr>
          <a:xfrm>
            <a:off x="1045195" y="15529338"/>
            <a:ext cx="3008722" cy="2663467"/>
            <a:chOff x="233041" y="2543648"/>
            <a:chExt cx="622537" cy="568789"/>
          </a:xfrm>
        </p:grpSpPr>
        <p:pic>
          <p:nvPicPr>
            <p:cNvPr id="270" name="Google Shape;270;p13" title="img.icons8.png"/>
            <p:cNvPicPr preferRelativeResize="0"/>
            <p:nvPr/>
          </p:nvPicPr>
          <p:blipFill>
            <a:blip r:embed="rId20">
              <a:alphaModFix/>
            </a:blip>
            <a:stretch>
              <a:fillRect/>
            </a:stretch>
          </p:blipFill>
          <p:spPr>
            <a:xfrm>
              <a:off x="396274" y="2543648"/>
              <a:ext cx="278834" cy="285676"/>
            </a:xfrm>
            <a:prstGeom prst="rect">
              <a:avLst/>
            </a:prstGeom>
            <a:noFill/>
            <a:ln>
              <a:noFill/>
            </a:ln>
          </p:spPr>
        </p:pic>
        <p:grpSp>
          <p:nvGrpSpPr>
            <p:cNvPr id="271" name="Google Shape;271;p13"/>
            <p:cNvGrpSpPr/>
            <p:nvPr/>
          </p:nvGrpSpPr>
          <p:grpSpPr>
            <a:xfrm>
              <a:off x="233041" y="2753619"/>
              <a:ext cx="622537" cy="358818"/>
              <a:chOff x="1171163" y="5366900"/>
              <a:chExt cx="3274788" cy="1856275"/>
            </a:xfrm>
          </p:grpSpPr>
          <p:pic>
            <p:nvPicPr>
              <p:cNvPr id="272" name="Google Shape;272;p13" title="img.icons8.png"/>
              <p:cNvPicPr preferRelativeResize="0"/>
              <p:nvPr/>
            </p:nvPicPr>
            <p:blipFill>
              <a:blip r:embed="rId21">
                <a:alphaModFix/>
              </a:blip>
              <a:stretch>
                <a:fillRect/>
              </a:stretch>
            </p:blipFill>
            <p:spPr>
              <a:xfrm>
                <a:off x="1171163" y="5699175"/>
                <a:ext cx="1524000" cy="1524000"/>
              </a:xfrm>
              <a:prstGeom prst="rect">
                <a:avLst/>
              </a:prstGeom>
              <a:noFill/>
              <a:ln>
                <a:noFill/>
              </a:ln>
            </p:spPr>
          </p:pic>
          <p:pic>
            <p:nvPicPr>
              <p:cNvPr id="273" name="Google Shape;273;p13" title="img.icons8.png"/>
              <p:cNvPicPr preferRelativeResize="0"/>
              <p:nvPr/>
            </p:nvPicPr>
            <p:blipFill>
              <a:blip r:embed="rId22">
                <a:alphaModFix/>
              </a:blip>
              <a:stretch>
                <a:fillRect/>
              </a:stretch>
            </p:blipFill>
            <p:spPr>
              <a:xfrm>
                <a:off x="2921950" y="5500650"/>
                <a:ext cx="1524000" cy="1524000"/>
              </a:xfrm>
              <a:prstGeom prst="rect">
                <a:avLst/>
              </a:prstGeom>
              <a:noFill/>
              <a:ln>
                <a:noFill/>
              </a:ln>
            </p:spPr>
          </p:pic>
          <p:pic>
            <p:nvPicPr>
              <p:cNvPr id="274" name="Google Shape;274;p13" title="img.icons8.png"/>
              <p:cNvPicPr preferRelativeResize="0"/>
              <p:nvPr/>
            </p:nvPicPr>
            <p:blipFill>
              <a:blip r:embed="rId23">
                <a:alphaModFix/>
              </a:blip>
              <a:stretch>
                <a:fillRect/>
              </a:stretch>
            </p:blipFill>
            <p:spPr>
              <a:xfrm>
                <a:off x="1960350" y="5366900"/>
                <a:ext cx="1524000" cy="1524000"/>
              </a:xfrm>
              <a:prstGeom prst="rect">
                <a:avLst/>
              </a:prstGeom>
              <a:noFill/>
              <a:ln>
                <a:noFill/>
              </a:ln>
            </p:spPr>
          </p:pic>
        </p:grpSp>
      </p:grpSp>
      <p:pic>
        <p:nvPicPr>
          <p:cNvPr id="275" name="Google Shape;275;p13" title="text.png"/>
          <p:cNvPicPr preferRelativeResize="0"/>
          <p:nvPr/>
        </p:nvPicPr>
        <p:blipFill>
          <a:blip r:embed="rId26">
            <a:alphaModFix/>
          </a:blip>
          <a:stretch>
            <a:fillRect/>
          </a:stretch>
        </p:blipFill>
        <p:spPr>
          <a:xfrm>
            <a:off x="10751689" y="26885105"/>
            <a:ext cx="1394825" cy="1394825"/>
          </a:xfrm>
          <a:prstGeom prst="rect">
            <a:avLst/>
          </a:prstGeom>
          <a:noFill/>
          <a:ln>
            <a:noFill/>
          </a:ln>
        </p:spPr>
      </p:pic>
      <p:pic>
        <p:nvPicPr>
          <p:cNvPr id="276" name="Google Shape;276;p13" title="456212.png"/>
          <p:cNvPicPr preferRelativeResize="0"/>
          <p:nvPr/>
        </p:nvPicPr>
        <p:blipFill>
          <a:blip r:embed="rId27">
            <a:alphaModFix/>
          </a:blip>
          <a:stretch>
            <a:fillRect/>
          </a:stretch>
        </p:blipFill>
        <p:spPr>
          <a:xfrm>
            <a:off x="10598522" y="26285741"/>
            <a:ext cx="853675" cy="853727"/>
          </a:xfrm>
          <a:prstGeom prst="rect">
            <a:avLst/>
          </a:prstGeom>
          <a:noFill/>
          <a:ln>
            <a:noFill/>
          </a:ln>
        </p:spPr>
      </p:pic>
      <p:pic>
        <p:nvPicPr>
          <p:cNvPr id="277" name="Google Shape;277;p13" title="3166477.png"/>
          <p:cNvPicPr preferRelativeResize="0"/>
          <p:nvPr/>
        </p:nvPicPr>
        <p:blipFill>
          <a:blip r:embed="rId28">
            <a:alphaModFix/>
          </a:blip>
          <a:stretch>
            <a:fillRect/>
          </a:stretch>
        </p:blipFill>
        <p:spPr>
          <a:xfrm>
            <a:off x="10490213" y="29868427"/>
            <a:ext cx="1326550" cy="1326550"/>
          </a:xfrm>
          <a:prstGeom prst="rect">
            <a:avLst/>
          </a:prstGeom>
          <a:noFill/>
          <a:ln>
            <a:noFill/>
          </a:ln>
        </p:spPr>
      </p:pic>
      <p:sp>
        <p:nvSpPr>
          <p:cNvPr id="278" name="Google Shape;278;p13"/>
          <p:cNvSpPr txBox="1"/>
          <p:nvPr/>
        </p:nvSpPr>
        <p:spPr>
          <a:xfrm>
            <a:off x="10278050" y="25272738"/>
            <a:ext cx="3273600" cy="16320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b="1" lang="en" sz="3100">
                <a:solidFill>
                  <a:srgbClr val="000000"/>
                </a:solidFill>
              </a:rPr>
              <a:t>Query Text</a:t>
            </a:r>
            <a:endParaRPr b="1" sz="31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279" name="Google Shape;279;p13"/>
          <p:cNvSpPr txBox="1"/>
          <p:nvPr/>
        </p:nvSpPr>
        <p:spPr>
          <a:xfrm>
            <a:off x="10086124" y="31048488"/>
            <a:ext cx="3785400" cy="16320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b="1" lang="en" sz="3100">
                <a:solidFill>
                  <a:srgbClr val="000000"/>
                </a:solidFill>
              </a:rPr>
              <a:t>Uml Diagrams</a:t>
            </a:r>
            <a:endParaRPr b="1" sz="3100">
              <a:solidFill>
                <a:srgbClr val="000000"/>
              </a:solidFill>
            </a:endParaRPr>
          </a:p>
          <a:p>
            <a:pPr indent="0" lvl="0" marL="0" rtl="0" algn="l">
              <a:spcBef>
                <a:spcPts val="0"/>
              </a:spcBef>
              <a:spcAft>
                <a:spcPts val="0"/>
              </a:spcAft>
              <a:buNone/>
            </a:pPr>
            <a:r>
              <a:t/>
            </a:r>
            <a:endParaRPr sz="3700">
              <a:solidFill>
                <a:srgbClr val="595959"/>
              </a:solidFill>
            </a:endParaRPr>
          </a:p>
        </p:txBody>
      </p:sp>
      <p:pic>
        <p:nvPicPr>
          <p:cNvPr id="280" name="Google Shape;280;p13" title="456212.png"/>
          <p:cNvPicPr preferRelativeResize="0"/>
          <p:nvPr/>
        </p:nvPicPr>
        <p:blipFill>
          <a:blip r:embed="rId27">
            <a:alphaModFix/>
          </a:blip>
          <a:stretch>
            <a:fillRect/>
          </a:stretch>
        </p:blipFill>
        <p:spPr>
          <a:xfrm>
            <a:off x="10506925" y="29401600"/>
            <a:ext cx="770128" cy="770100"/>
          </a:xfrm>
          <a:prstGeom prst="rect">
            <a:avLst/>
          </a:prstGeom>
          <a:noFill/>
          <a:ln>
            <a:noFill/>
          </a:ln>
        </p:spPr>
      </p:pic>
      <p:pic>
        <p:nvPicPr>
          <p:cNvPr id="281" name="Google Shape;281;p13"/>
          <p:cNvPicPr preferRelativeResize="0"/>
          <p:nvPr/>
        </p:nvPicPr>
        <p:blipFill>
          <a:blip r:embed="rId29">
            <a:alphaModFix/>
          </a:blip>
          <a:stretch>
            <a:fillRect/>
          </a:stretch>
        </p:blipFill>
        <p:spPr>
          <a:xfrm>
            <a:off x="22549653" y="26896426"/>
            <a:ext cx="2224100" cy="1430545"/>
          </a:xfrm>
          <a:prstGeom prst="rect">
            <a:avLst/>
          </a:prstGeom>
          <a:noFill/>
          <a:ln>
            <a:noFill/>
          </a:ln>
        </p:spPr>
      </p:pic>
      <p:sp>
        <p:nvSpPr>
          <p:cNvPr id="282" name="Google Shape;282;p13"/>
          <p:cNvSpPr txBox="1"/>
          <p:nvPr/>
        </p:nvSpPr>
        <p:spPr>
          <a:xfrm>
            <a:off x="13642806" y="30907920"/>
            <a:ext cx="3479100" cy="16320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b="1" lang="en" sz="3100">
                <a:solidFill>
                  <a:srgbClr val="000000"/>
                </a:solidFill>
              </a:rPr>
              <a:t>Extract Text</a:t>
            </a:r>
            <a:endParaRPr b="1" sz="3100">
              <a:solidFill>
                <a:srgbClr val="000000"/>
              </a:solidFill>
            </a:endParaRPr>
          </a:p>
          <a:p>
            <a:pPr indent="0" lvl="0" marL="0" rtl="0" algn="ctr">
              <a:spcBef>
                <a:spcPts val="0"/>
              </a:spcBef>
              <a:spcAft>
                <a:spcPts val="0"/>
              </a:spcAft>
              <a:buNone/>
            </a:pPr>
            <a:r>
              <a:rPr lang="en" sz="2600">
                <a:solidFill>
                  <a:srgbClr val="000000"/>
                </a:solidFill>
              </a:rPr>
              <a:t>Using paddleocr</a:t>
            </a:r>
            <a:endParaRPr sz="26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283" name="Google Shape;283;p13"/>
          <p:cNvSpPr txBox="1"/>
          <p:nvPr/>
        </p:nvSpPr>
        <p:spPr>
          <a:xfrm>
            <a:off x="22308937" y="25069225"/>
            <a:ext cx="6425100" cy="19572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b="1" lang="en" sz="3100">
                <a:solidFill>
                  <a:srgbClr val="000000"/>
                </a:solidFill>
              </a:rPr>
              <a:t>Create Vector Embedding</a:t>
            </a:r>
            <a:endParaRPr b="1" sz="3100">
              <a:solidFill>
                <a:srgbClr val="000000"/>
              </a:solidFill>
            </a:endParaRPr>
          </a:p>
          <a:p>
            <a:pPr indent="0" lvl="0" marL="0" rtl="0" algn="ctr">
              <a:spcBef>
                <a:spcPts val="0"/>
              </a:spcBef>
              <a:spcAft>
                <a:spcPts val="0"/>
              </a:spcAft>
              <a:buNone/>
            </a:pPr>
            <a:r>
              <a:rPr lang="en" sz="2100">
                <a:solidFill>
                  <a:srgbClr val="000000"/>
                </a:solidFill>
              </a:rPr>
              <a:t>Utilizing SBERT Sentence Transform Models</a:t>
            </a:r>
            <a:endParaRPr sz="2100">
              <a:solidFill>
                <a:srgbClr val="000000"/>
              </a:solidFill>
            </a:endParaRPr>
          </a:p>
          <a:p>
            <a:pPr indent="0" lvl="0" marL="0" rtl="0" algn="ctr">
              <a:spcBef>
                <a:spcPts val="0"/>
              </a:spcBef>
              <a:spcAft>
                <a:spcPts val="0"/>
              </a:spcAft>
              <a:buNone/>
            </a:pPr>
            <a:r>
              <a:rPr lang="en" sz="2100">
                <a:solidFill>
                  <a:srgbClr val="000000"/>
                </a:solidFill>
              </a:rPr>
              <a:t>(paraphrase-Multilingual-mpnet-base-v2)</a:t>
            </a:r>
            <a:endParaRPr sz="2100">
              <a:solidFill>
                <a:srgbClr val="000000"/>
              </a:solidFill>
            </a:endParaRPr>
          </a:p>
        </p:txBody>
      </p:sp>
      <p:pic>
        <p:nvPicPr>
          <p:cNvPr id="284" name="Google Shape;284;p13" title="deepseek_logo_icon-logo_brandlogos.net_s5bgc.png"/>
          <p:cNvPicPr preferRelativeResize="0"/>
          <p:nvPr/>
        </p:nvPicPr>
        <p:blipFill rotWithShape="1">
          <a:blip r:embed="rId32">
            <a:alphaModFix/>
          </a:blip>
          <a:srcRect b="-5064" l="0" r="-12764" t="-7484"/>
          <a:stretch/>
        </p:blipFill>
        <p:spPr>
          <a:xfrm>
            <a:off x="19069683" y="30677233"/>
            <a:ext cx="1240517" cy="939525"/>
          </a:xfrm>
          <a:prstGeom prst="rect">
            <a:avLst/>
          </a:prstGeom>
          <a:noFill/>
          <a:ln>
            <a:noFill/>
          </a:ln>
        </p:spPr>
      </p:pic>
      <p:sp>
        <p:nvSpPr>
          <p:cNvPr id="285" name="Google Shape;285;p13"/>
          <p:cNvSpPr txBox="1"/>
          <p:nvPr/>
        </p:nvSpPr>
        <p:spPr>
          <a:xfrm>
            <a:off x="16518000" y="31031200"/>
            <a:ext cx="5620500" cy="26937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b="1" lang="en" sz="3100">
                <a:solidFill>
                  <a:srgbClr val="000000"/>
                </a:solidFill>
              </a:rPr>
              <a:t>Generate Description</a:t>
            </a:r>
            <a:endParaRPr b="1" sz="3100">
              <a:solidFill>
                <a:srgbClr val="000000"/>
              </a:solidFill>
            </a:endParaRPr>
          </a:p>
          <a:p>
            <a:pPr indent="0" lvl="0" marL="0" rtl="0" algn="ctr">
              <a:spcBef>
                <a:spcPts val="0"/>
              </a:spcBef>
              <a:spcAft>
                <a:spcPts val="0"/>
              </a:spcAft>
              <a:buNone/>
            </a:pPr>
            <a:r>
              <a:rPr lang="en" sz="2600">
                <a:solidFill>
                  <a:srgbClr val="000000"/>
                </a:solidFill>
              </a:rPr>
              <a:t>Using LLM Models</a:t>
            </a:r>
            <a:endParaRPr sz="2600">
              <a:solidFill>
                <a:srgbClr val="000000"/>
              </a:solidFill>
            </a:endParaRPr>
          </a:p>
        </p:txBody>
      </p:sp>
      <p:pic>
        <p:nvPicPr>
          <p:cNvPr id="286" name="Google Shape;286;p13" title="logo_with_text.png"/>
          <p:cNvPicPr preferRelativeResize="0"/>
          <p:nvPr/>
        </p:nvPicPr>
        <p:blipFill>
          <a:blip r:embed="rId33">
            <a:alphaModFix/>
          </a:blip>
          <a:stretch>
            <a:fillRect/>
          </a:stretch>
        </p:blipFill>
        <p:spPr>
          <a:xfrm>
            <a:off x="30045597" y="30059452"/>
            <a:ext cx="2808554" cy="944475"/>
          </a:xfrm>
          <a:prstGeom prst="rect">
            <a:avLst/>
          </a:prstGeom>
          <a:noFill/>
          <a:ln>
            <a:noFill/>
          </a:ln>
        </p:spPr>
      </p:pic>
      <p:sp>
        <p:nvSpPr>
          <p:cNvPr id="287" name="Google Shape;287;p13"/>
          <p:cNvSpPr txBox="1"/>
          <p:nvPr/>
        </p:nvSpPr>
        <p:spPr>
          <a:xfrm>
            <a:off x="25431898" y="31290650"/>
            <a:ext cx="8370900" cy="26937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b="1" lang="en" sz="3100">
                <a:solidFill>
                  <a:srgbClr val="000000"/>
                </a:solidFill>
              </a:rPr>
              <a:t>Store embeddings for AI Searching</a:t>
            </a:r>
            <a:endParaRPr b="1" sz="3100">
              <a:solidFill>
                <a:srgbClr val="000000"/>
              </a:solidFill>
            </a:endParaRPr>
          </a:p>
        </p:txBody>
      </p:sp>
      <p:grpSp>
        <p:nvGrpSpPr>
          <p:cNvPr id="288" name="Google Shape;288;p13"/>
          <p:cNvGrpSpPr/>
          <p:nvPr/>
        </p:nvGrpSpPr>
        <p:grpSpPr>
          <a:xfrm>
            <a:off x="30360775" y="30631200"/>
            <a:ext cx="2685770" cy="1153920"/>
            <a:chOff x="5491986" y="4604807"/>
            <a:chExt cx="559535" cy="180300"/>
          </a:xfrm>
        </p:grpSpPr>
        <p:sp>
          <p:nvSpPr>
            <p:cNvPr id="289" name="Google Shape;289;p13"/>
            <p:cNvSpPr txBox="1"/>
            <p:nvPr/>
          </p:nvSpPr>
          <p:spPr>
            <a:xfrm>
              <a:off x="5534922" y="4604807"/>
              <a:ext cx="516600" cy="1803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b="1" lang="en" sz="3700">
                  <a:solidFill>
                    <a:srgbClr val="595959"/>
                  </a:solidFill>
                </a:rPr>
                <a:t>FAISS</a:t>
              </a:r>
              <a:endParaRPr b="1" sz="3700">
                <a:solidFill>
                  <a:srgbClr val="595959"/>
                </a:solidFill>
              </a:endParaRPr>
            </a:p>
          </p:txBody>
        </p:sp>
        <p:pic>
          <p:nvPicPr>
            <p:cNvPr id="290" name="Google Shape;290;p13" title="6033716.png"/>
            <p:cNvPicPr preferRelativeResize="0"/>
            <p:nvPr/>
          </p:nvPicPr>
          <p:blipFill>
            <a:blip r:embed="rId34">
              <a:alphaModFix/>
            </a:blip>
            <a:stretch>
              <a:fillRect/>
            </a:stretch>
          </p:blipFill>
          <p:spPr>
            <a:xfrm>
              <a:off x="5491986" y="4657276"/>
              <a:ext cx="153789" cy="120301"/>
            </a:xfrm>
            <a:prstGeom prst="rect">
              <a:avLst/>
            </a:prstGeom>
            <a:noFill/>
            <a:ln>
              <a:noFill/>
            </a:ln>
          </p:spPr>
        </p:pic>
      </p:grpSp>
      <p:sp>
        <p:nvSpPr>
          <p:cNvPr id="291" name="Google Shape;291;p13"/>
          <p:cNvSpPr txBox="1"/>
          <p:nvPr/>
        </p:nvSpPr>
        <p:spPr>
          <a:xfrm>
            <a:off x="11326382" y="3165120"/>
            <a:ext cx="97515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Dashboards</a:t>
            </a:r>
            <a:endParaRPr b="1" i="0" sz="3700" u="none" cap="none" strike="noStrike">
              <a:solidFill>
                <a:srgbClr val="FFFFFF"/>
              </a:solidFill>
              <a:latin typeface="Arial"/>
              <a:ea typeface="Arial"/>
              <a:cs typeface="Arial"/>
              <a:sym typeface="Arial"/>
            </a:endParaRPr>
          </a:p>
        </p:txBody>
      </p:sp>
      <p:sp>
        <p:nvSpPr>
          <p:cNvPr id="292" name="Google Shape;292;p13"/>
          <p:cNvSpPr txBox="1"/>
          <p:nvPr/>
        </p:nvSpPr>
        <p:spPr>
          <a:xfrm>
            <a:off x="22104075" y="3165125"/>
            <a:ext cx="101133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Project Form and Website</a:t>
            </a:r>
            <a:endParaRPr b="1" i="0" sz="3700" u="none" cap="none" strike="noStrike">
              <a:solidFill>
                <a:srgbClr val="FFFFFF"/>
              </a:solidFill>
              <a:latin typeface="Arial"/>
              <a:ea typeface="Arial"/>
              <a:cs typeface="Arial"/>
              <a:sym typeface="Arial"/>
            </a:endParaRPr>
          </a:p>
        </p:txBody>
      </p:sp>
      <p:pic>
        <p:nvPicPr>
          <p:cNvPr id="293" name="Google Shape;293;p13" title="ollama.png"/>
          <p:cNvPicPr preferRelativeResize="0"/>
          <p:nvPr/>
        </p:nvPicPr>
        <p:blipFill>
          <a:blip r:embed="rId31">
            <a:alphaModFix/>
          </a:blip>
          <a:stretch>
            <a:fillRect/>
          </a:stretch>
        </p:blipFill>
        <p:spPr>
          <a:xfrm>
            <a:off x="14280925" y="26738151"/>
            <a:ext cx="1326551" cy="1315031"/>
          </a:xfrm>
          <a:prstGeom prst="rect">
            <a:avLst/>
          </a:prstGeom>
          <a:noFill/>
          <a:ln>
            <a:noFill/>
          </a:ln>
        </p:spPr>
      </p:pic>
      <p:pic>
        <p:nvPicPr>
          <p:cNvPr id="294" name="Google Shape;294;p13"/>
          <p:cNvPicPr preferRelativeResize="0"/>
          <p:nvPr/>
        </p:nvPicPr>
        <p:blipFill>
          <a:blip r:embed="rId38">
            <a:alphaModFix/>
          </a:blip>
          <a:stretch>
            <a:fillRect/>
          </a:stretch>
        </p:blipFill>
        <p:spPr>
          <a:xfrm>
            <a:off x="10719424" y="16470525"/>
            <a:ext cx="10307924" cy="3164557"/>
          </a:xfrm>
          <a:prstGeom prst="rect">
            <a:avLst/>
          </a:prstGeom>
          <a:noFill/>
          <a:ln>
            <a:noFill/>
          </a:ln>
        </p:spPr>
      </p:pic>
      <p:sp>
        <p:nvSpPr>
          <p:cNvPr id="295" name="Google Shape;295;p13"/>
          <p:cNvSpPr txBox="1"/>
          <p:nvPr/>
        </p:nvSpPr>
        <p:spPr>
          <a:xfrm>
            <a:off x="10488465" y="9134069"/>
            <a:ext cx="10998900" cy="1023300"/>
          </a:xfrm>
          <a:prstGeom prst="rect">
            <a:avLst/>
          </a:prstGeom>
          <a:noFill/>
          <a:ln>
            <a:noFill/>
          </a:ln>
        </p:spPr>
        <p:txBody>
          <a:bodyPr anchorCtr="0" anchor="t" bIns="91525" lIns="91525" spcFirstLastPara="1" rIns="91525" wrap="square" tIns="91525">
            <a:noAutofit/>
          </a:bodyPr>
          <a:lstStyle/>
          <a:p>
            <a:pPr indent="0" lvl="0" marL="0" marR="0" rtl="0" algn="ctr">
              <a:lnSpc>
                <a:spcPct val="100000"/>
              </a:lnSpc>
              <a:spcBef>
                <a:spcPts val="0"/>
              </a:spcBef>
              <a:spcAft>
                <a:spcPts val="0"/>
              </a:spcAft>
              <a:buNone/>
            </a:pPr>
            <a:r>
              <a:rPr b="1" lang="en" sz="3100"/>
              <a:t>Figure 1:</a:t>
            </a:r>
            <a:r>
              <a:rPr lang="en" sz="3100"/>
              <a:t> Coordinator Dashboard view (Insights Page)</a:t>
            </a:r>
            <a:endParaRPr sz="3100"/>
          </a:p>
        </p:txBody>
      </p:sp>
      <p:sp>
        <p:nvSpPr>
          <p:cNvPr id="296" name="Google Shape;296;p13"/>
          <p:cNvSpPr txBox="1"/>
          <p:nvPr/>
        </p:nvSpPr>
        <p:spPr>
          <a:xfrm>
            <a:off x="11268025" y="14919836"/>
            <a:ext cx="9174300" cy="1023300"/>
          </a:xfrm>
          <a:prstGeom prst="rect">
            <a:avLst/>
          </a:prstGeom>
          <a:noFill/>
          <a:ln>
            <a:noFill/>
          </a:ln>
        </p:spPr>
        <p:txBody>
          <a:bodyPr anchorCtr="0" anchor="t" bIns="91525" lIns="91525" spcFirstLastPara="1" rIns="91525" wrap="square" tIns="91525">
            <a:noAutofit/>
          </a:bodyPr>
          <a:lstStyle/>
          <a:p>
            <a:pPr indent="0" lvl="0" marL="0" marR="0" rtl="0" algn="ctr">
              <a:lnSpc>
                <a:spcPct val="100000"/>
              </a:lnSpc>
              <a:spcBef>
                <a:spcPts val="0"/>
              </a:spcBef>
              <a:spcAft>
                <a:spcPts val="0"/>
              </a:spcAft>
              <a:buNone/>
            </a:pPr>
            <a:r>
              <a:rPr b="1" lang="en" sz="3100"/>
              <a:t>Figure 2:</a:t>
            </a:r>
            <a:r>
              <a:rPr lang="en" sz="3100"/>
              <a:t> Project upload request popup</a:t>
            </a:r>
            <a:endParaRPr sz="3100"/>
          </a:p>
        </p:txBody>
      </p:sp>
      <p:sp>
        <p:nvSpPr>
          <p:cNvPr id="297" name="Google Shape;297;p13"/>
          <p:cNvSpPr txBox="1"/>
          <p:nvPr/>
        </p:nvSpPr>
        <p:spPr>
          <a:xfrm>
            <a:off x="22279172" y="14973289"/>
            <a:ext cx="9751500" cy="973500"/>
          </a:xfrm>
          <a:prstGeom prst="rect">
            <a:avLst/>
          </a:prstGeom>
          <a:noFill/>
          <a:ln>
            <a:noFill/>
          </a:ln>
        </p:spPr>
        <p:txBody>
          <a:bodyPr anchorCtr="0" anchor="t" bIns="91525" lIns="91525" spcFirstLastPara="1" rIns="91525" wrap="square" tIns="91525">
            <a:noAutofit/>
          </a:bodyPr>
          <a:lstStyle/>
          <a:p>
            <a:pPr indent="0" lvl="0" marL="0" marR="0" rtl="0" algn="ctr">
              <a:lnSpc>
                <a:spcPct val="100000"/>
              </a:lnSpc>
              <a:spcBef>
                <a:spcPts val="0"/>
              </a:spcBef>
              <a:spcAft>
                <a:spcPts val="0"/>
              </a:spcAft>
              <a:buNone/>
            </a:pPr>
            <a:r>
              <a:rPr b="1" lang="en" sz="3100"/>
              <a:t>Figure 5:</a:t>
            </a:r>
            <a:r>
              <a:rPr lang="en" sz="3100"/>
              <a:t> Auto-generated project webpage</a:t>
            </a:r>
            <a:endParaRPr sz="3100"/>
          </a:p>
        </p:txBody>
      </p:sp>
      <p:pic>
        <p:nvPicPr>
          <p:cNvPr id="298" name="Google Shape;298;p13"/>
          <p:cNvPicPr preferRelativeResize="0"/>
          <p:nvPr/>
        </p:nvPicPr>
        <p:blipFill rotWithShape="1">
          <a:blip r:embed="rId39">
            <a:alphaModFix/>
          </a:blip>
          <a:srcRect b="43527" l="33068" r="26823" t="2014"/>
          <a:stretch/>
        </p:blipFill>
        <p:spPr>
          <a:xfrm>
            <a:off x="24038150" y="4622513"/>
            <a:ext cx="6055175" cy="4648450"/>
          </a:xfrm>
          <a:prstGeom prst="rect">
            <a:avLst/>
          </a:prstGeom>
          <a:noFill/>
          <a:ln>
            <a:noFill/>
          </a:ln>
        </p:spPr>
      </p:pic>
      <p:sp>
        <p:nvSpPr>
          <p:cNvPr id="299" name="Google Shape;299;p13"/>
          <p:cNvSpPr txBox="1"/>
          <p:nvPr/>
        </p:nvSpPr>
        <p:spPr>
          <a:xfrm>
            <a:off x="22035925" y="9200949"/>
            <a:ext cx="9751500" cy="829200"/>
          </a:xfrm>
          <a:prstGeom prst="rect">
            <a:avLst/>
          </a:prstGeom>
          <a:noFill/>
          <a:ln>
            <a:noFill/>
          </a:ln>
        </p:spPr>
        <p:txBody>
          <a:bodyPr anchorCtr="0" anchor="t" bIns="91525" lIns="91525" spcFirstLastPara="1" rIns="91525" wrap="square" tIns="91525">
            <a:noAutofit/>
          </a:bodyPr>
          <a:lstStyle/>
          <a:p>
            <a:pPr indent="0" lvl="0" marL="0" marR="0" rtl="0" algn="ctr">
              <a:lnSpc>
                <a:spcPct val="100000"/>
              </a:lnSpc>
              <a:spcBef>
                <a:spcPts val="0"/>
              </a:spcBef>
              <a:spcAft>
                <a:spcPts val="0"/>
              </a:spcAft>
              <a:buNone/>
            </a:pPr>
            <a:r>
              <a:rPr b="1" lang="en" sz="3100"/>
              <a:t>Figure 4:</a:t>
            </a:r>
            <a:r>
              <a:rPr lang="en" sz="3100"/>
              <a:t> Project Edit/Upload Form</a:t>
            </a:r>
            <a:endParaRPr sz="3100"/>
          </a:p>
        </p:txBody>
      </p:sp>
      <p:sp>
        <p:nvSpPr>
          <p:cNvPr id="300" name="Google Shape;300;p13"/>
          <p:cNvSpPr txBox="1"/>
          <p:nvPr/>
        </p:nvSpPr>
        <p:spPr>
          <a:xfrm>
            <a:off x="10629563" y="23034927"/>
            <a:ext cx="10113300" cy="1034100"/>
          </a:xfrm>
          <a:prstGeom prst="rect">
            <a:avLst/>
          </a:prstGeom>
          <a:noFill/>
          <a:ln>
            <a:noFill/>
          </a:ln>
        </p:spPr>
        <p:txBody>
          <a:bodyPr anchorCtr="0" anchor="t" bIns="91525" lIns="91525" spcFirstLastPara="1" rIns="91525" wrap="square" tIns="91525">
            <a:noAutofit/>
          </a:bodyPr>
          <a:lstStyle/>
          <a:p>
            <a:pPr indent="0" lvl="0" marL="0" marR="0" rtl="0" algn="ctr">
              <a:lnSpc>
                <a:spcPct val="100000"/>
              </a:lnSpc>
              <a:spcBef>
                <a:spcPts val="0"/>
              </a:spcBef>
              <a:spcAft>
                <a:spcPts val="0"/>
              </a:spcAft>
              <a:buNone/>
            </a:pPr>
            <a:r>
              <a:rPr b="1" lang="en" sz="3100"/>
              <a:t>Figure 3:</a:t>
            </a:r>
            <a:r>
              <a:rPr lang="en" sz="3100"/>
              <a:t> Student Dashboard</a:t>
            </a:r>
            <a:endParaRPr sz="3100"/>
          </a:p>
        </p:txBody>
      </p:sp>
      <p:pic>
        <p:nvPicPr>
          <p:cNvPr id="301" name="Google Shape;301;p13"/>
          <p:cNvPicPr preferRelativeResize="0"/>
          <p:nvPr/>
        </p:nvPicPr>
        <p:blipFill>
          <a:blip r:embed="rId40">
            <a:alphaModFix/>
          </a:blip>
          <a:stretch>
            <a:fillRect/>
          </a:stretch>
        </p:blipFill>
        <p:spPr>
          <a:xfrm>
            <a:off x="10719426" y="19571080"/>
            <a:ext cx="10307890" cy="3289594"/>
          </a:xfrm>
          <a:prstGeom prst="rect">
            <a:avLst/>
          </a:prstGeom>
          <a:noFill/>
          <a:ln>
            <a:noFill/>
          </a:ln>
        </p:spPr>
      </p:pic>
      <p:pic>
        <p:nvPicPr>
          <p:cNvPr id="302" name="Google Shape;302;p13" title="10306116.png"/>
          <p:cNvPicPr preferRelativeResize="0"/>
          <p:nvPr/>
        </p:nvPicPr>
        <p:blipFill>
          <a:blip r:embed="rId41">
            <a:alphaModFix/>
          </a:blip>
          <a:stretch>
            <a:fillRect/>
          </a:stretch>
        </p:blipFill>
        <p:spPr>
          <a:xfrm>
            <a:off x="18436190" y="26708633"/>
            <a:ext cx="1951200" cy="1951148"/>
          </a:xfrm>
          <a:prstGeom prst="rect">
            <a:avLst/>
          </a:prstGeom>
          <a:noFill/>
          <a:ln>
            <a:noFill/>
          </a:ln>
        </p:spPr>
      </p:pic>
      <p:pic>
        <p:nvPicPr>
          <p:cNvPr id="303" name="Google Shape;303;p13" title="img.icons8.png"/>
          <p:cNvPicPr preferRelativeResize="0"/>
          <p:nvPr/>
        </p:nvPicPr>
        <p:blipFill>
          <a:blip r:embed="rId42">
            <a:alphaModFix/>
          </a:blip>
          <a:stretch>
            <a:fillRect/>
          </a:stretch>
        </p:blipFill>
        <p:spPr>
          <a:xfrm>
            <a:off x="14953747" y="26808453"/>
            <a:ext cx="1613200" cy="1613200"/>
          </a:xfrm>
          <a:prstGeom prst="rect">
            <a:avLst/>
          </a:prstGeom>
          <a:noFill/>
          <a:ln>
            <a:noFill/>
          </a:ln>
        </p:spPr>
      </p:pic>
      <p:sp>
        <p:nvSpPr>
          <p:cNvPr id="304" name="Google Shape;304;p13"/>
          <p:cNvSpPr txBox="1"/>
          <p:nvPr/>
        </p:nvSpPr>
        <p:spPr>
          <a:xfrm>
            <a:off x="16630725" y="25047675"/>
            <a:ext cx="6425100" cy="16320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b="1" lang="en" sz="3100">
                <a:solidFill>
                  <a:srgbClr val="000000"/>
                </a:solidFill>
              </a:rPr>
              <a:t>Preprocess Text</a:t>
            </a:r>
            <a:endParaRPr b="1" sz="3100">
              <a:solidFill>
                <a:srgbClr val="000000"/>
              </a:solidFill>
            </a:endParaRPr>
          </a:p>
          <a:p>
            <a:pPr indent="0" lvl="0" marL="0" rtl="0" algn="ctr">
              <a:spcBef>
                <a:spcPts val="0"/>
              </a:spcBef>
              <a:spcAft>
                <a:spcPts val="0"/>
              </a:spcAft>
              <a:buNone/>
            </a:pPr>
            <a:r>
              <a:rPr lang="en" sz="2000">
                <a:solidFill>
                  <a:srgbClr val="000000"/>
                </a:solidFill>
              </a:rPr>
              <a:t>(Stop words, Lemmatization,punctuation,etc..)</a:t>
            </a:r>
            <a:endParaRPr sz="20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305" name="Google Shape;305;p13"/>
          <p:cNvSpPr txBox="1"/>
          <p:nvPr/>
        </p:nvSpPr>
        <p:spPr>
          <a:xfrm>
            <a:off x="13637712" y="25272750"/>
            <a:ext cx="3953400" cy="16320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b="1" lang="en" sz="3100">
                <a:solidFill>
                  <a:srgbClr val="000000"/>
                </a:solidFill>
              </a:rPr>
              <a:t>Enhance Query</a:t>
            </a:r>
            <a:endParaRPr sz="3700">
              <a:solidFill>
                <a:srgbClr val="595959"/>
              </a:solidFill>
            </a:endParaRPr>
          </a:p>
        </p:txBody>
      </p:sp>
      <p:pic>
        <p:nvPicPr>
          <p:cNvPr id="306" name="Google Shape;306;p13" title="AIU_New_Logo 1111(1).png"/>
          <p:cNvPicPr preferRelativeResize="0"/>
          <p:nvPr/>
        </p:nvPicPr>
        <p:blipFill>
          <a:blip r:embed="rId46">
            <a:alphaModFix/>
          </a:blip>
          <a:stretch>
            <a:fillRect/>
          </a:stretch>
        </p:blipFill>
        <p:spPr>
          <a:xfrm>
            <a:off x="100641" y="1675374"/>
            <a:ext cx="1874396" cy="829201"/>
          </a:xfrm>
          <a:prstGeom prst="rect">
            <a:avLst/>
          </a:prstGeom>
          <a:noFill/>
          <a:ln>
            <a:noFill/>
          </a:ln>
        </p:spPr>
      </p:pic>
      <p:pic>
        <p:nvPicPr>
          <p:cNvPr id="307" name="Google Shape;307;p13" title="AsaIU_New_Logo (1).png"/>
          <p:cNvPicPr preferRelativeResize="0"/>
          <p:nvPr/>
        </p:nvPicPr>
        <p:blipFill>
          <a:blip r:embed="rId47">
            <a:alphaModFix/>
          </a:blip>
          <a:stretch>
            <a:fillRect/>
          </a:stretch>
        </p:blipFill>
        <p:spPr>
          <a:xfrm>
            <a:off x="1925740" y="1564198"/>
            <a:ext cx="2758487" cy="1081675"/>
          </a:xfrm>
          <a:prstGeom prst="rect">
            <a:avLst/>
          </a:prstGeom>
          <a:noFill/>
          <a:ln>
            <a:noFill/>
          </a:ln>
        </p:spPr>
      </p:pic>
      <p:pic>
        <p:nvPicPr>
          <p:cNvPr id="308" name="Google Shape;308;p13" title="954591.png"/>
          <p:cNvPicPr preferRelativeResize="0"/>
          <p:nvPr/>
        </p:nvPicPr>
        <p:blipFill>
          <a:blip r:embed="rId48">
            <a:alphaModFix/>
          </a:blip>
          <a:stretch>
            <a:fillRect/>
          </a:stretch>
        </p:blipFill>
        <p:spPr>
          <a:xfrm>
            <a:off x="30756485" y="26924555"/>
            <a:ext cx="1769850" cy="1769979"/>
          </a:xfrm>
          <a:prstGeom prst="rect">
            <a:avLst/>
          </a:prstGeom>
          <a:noFill/>
          <a:ln>
            <a:noFill/>
          </a:ln>
        </p:spPr>
      </p:pic>
      <p:pic>
        <p:nvPicPr>
          <p:cNvPr id="309" name="Google Shape;309;p13"/>
          <p:cNvPicPr preferRelativeResize="0"/>
          <p:nvPr/>
        </p:nvPicPr>
        <p:blipFill>
          <a:blip r:embed="rId49">
            <a:alphaModFix/>
          </a:blip>
          <a:stretch>
            <a:fillRect/>
          </a:stretch>
        </p:blipFill>
        <p:spPr>
          <a:xfrm>
            <a:off x="26548600" y="26815825"/>
            <a:ext cx="2332150" cy="1761700"/>
          </a:xfrm>
          <a:prstGeom prst="rect">
            <a:avLst/>
          </a:prstGeom>
          <a:noFill/>
          <a:ln>
            <a:noFill/>
          </a:ln>
        </p:spPr>
      </p:pic>
      <p:pic>
        <p:nvPicPr>
          <p:cNvPr id="310" name="Google Shape;310;p13"/>
          <p:cNvPicPr preferRelativeResize="0"/>
          <p:nvPr/>
        </p:nvPicPr>
        <p:blipFill>
          <a:blip r:embed="rId50">
            <a:alphaModFix/>
          </a:blip>
          <a:stretch>
            <a:fillRect/>
          </a:stretch>
        </p:blipFill>
        <p:spPr>
          <a:xfrm>
            <a:off x="26517733" y="29846009"/>
            <a:ext cx="1512750" cy="1512750"/>
          </a:xfrm>
          <a:prstGeom prst="rect">
            <a:avLst/>
          </a:prstGeom>
          <a:noFill/>
          <a:ln>
            <a:noFill/>
          </a:ln>
        </p:spPr>
      </p:pic>
      <p:pic>
        <p:nvPicPr>
          <p:cNvPr id="311" name="Google Shape;311;p13" title="img.icons8.png"/>
          <p:cNvPicPr preferRelativeResize="0"/>
          <p:nvPr/>
        </p:nvPicPr>
        <p:blipFill>
          <a:blip r:embed="rId51">
            <a:alphaModFix/>
          </a:blip>
          <a:stretch>
            <a:fillRect/>
          </a:stretch>
        </p:blipFill>
        <p:spPr>
          <a:xfrm>
            <a:off x="24808430" y="29646803"/>
            <a:ext cx="1769850" cy="1769798"/>
          </a:xfrm>
          <a:prstGeom prst="rect">
            <a:avLst/>
          </a:prstGeom>
          <a:noFill/>
          <a:ln>
            <a:noFill/>
          </a:ln>
        </p:spPr>
      </p:pic>
      <p:pic>
        <p:nvPicPr>
          <p:cNvPr id="312" name="Google Shape;312;p13" title="5956494.png"/>
          <p:cNvPicPr preferRelativeResize="0"/>
          <p:nvPr/>
        </p:nvPicPr>
        <p:blipFill>
          <a:blip r:embed="rId52">
            <a:alphaModFix/>
          </a:blip>
          <a:stretch>
            <a:fillRect/>
          </a:stretch>
        </p:blipFill>
        <p:spPr>
          <a:xfrm>
            <a:off x="25636234" y="29631841"/>
            <a:ext cx="2023800" cy="2023800"/>
          </a:xfrm>
          <a:prstGeom prst="rect">
            <a:avLst/>
          </a:prstGeom>
          <a:noFill/>
          <a:ln>
            <a:noFill/>
          </a:ln>
        </p:spPr>
      </p:pic>
      <p:sp>
        <p:nvSpPr>
          <p:cNvPr id="313" name="Google Shape;313;p13"/>
          <p:cNvSpPr txBox="1"/>
          <p:nvPr/>
        </p:nvSpPr>
        <p:spPr>
          <a:xfrm>
            <a:off x="20539900" y="28969200"/>
            <a:ext cx="4901700" cy="28512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b="1" lang="en" sz="3100">
                <a:solidFill>
                  <a:srgbClr val="000000"/>
                </a:solidFill>
              </a:rPr>
              <a:t>Projects have their embedding </a:t>
            </a:r>
            <a:r>
              <a:rPr b="1" lang="en" sz="3100">
                <a:solidFill>
                  <a:srgbClr val="FF0000"/>
                </a:solidFill>
              </a:rPr>
              <a:t>already encoded and stored </a:t>
            </a:r>
            <a:r>
              <a:rPr b="1" lang="en" sz="3100">
                <a:solidFill>
                  <a:srgbClr val="000000"/>
                </a:solidFill>
              </a:rPr>
              <a:t>in the Vector database </a:t>
            </a:r>
            <a:endParaRPr b="1" sz="3100">
              <a:solidFill>
                <a:srgbClr val="000000"/>
              </a:solidFill>
            </a:endParaRPr>
          </a:p>
          <a:p>
            <a:pPr indent="0" lvl="0" marL="0" rtl="0" algn="ctr">
              <a:spcBef>
                <a:spcPts val="0"/>
              </a:spcBef>
              <a:spcAft>
                <a:spcPts val="0"/>
              </a:spcAft>
              <a:buNone/>
            </a:pPr>
            <a:r>
              <a:t/>
            </a:r>
            <a:endParaRPr b="1" sz="3100">
              <a:solidFill>
                <a:srgbClr val="000000"/>
              </a:solidFill>
            </a:endParaRPr>
          </a:p>
        </p:txBody>
      </p:sp>
      <p:pic>
        <p:nvPicPr>
          <p:cNvPr id="314" name="Google Shape;314;p13" title="3480066.png"/>
          <p:cNvPicPr preferRelativeResize="0"/>
          <p:nvPr/>
        </p:nvPicPr>
        <p:blipFill>
          <a:blip r:embed="rId53">
            <a:alphaModFix/>
          </a:blip>
          <a:stretch>
            <a:fillRect/>
          </a:stretch>
        </p:blipFill>
        <p:spPr>
          <a:xfrm>
            <a:off x="42082132" y="4354525"/>
            <a:ext cx="1537693" cy="1537500"/>
          </a:xfrm>
          <a:prstGeom prst="rect">
            <a:avLst/>
          </a:prstGeom>
          <a:noFill/>
          <a:ln>
            <a:noFill/>
          </a:ln>
        </p:spPr>
      </p:pic>
      <p:pic>
        <p:nvPicPr>
          <p:cNvPr id="315" name="Google Shape;315;p13"/>
          <p:cNvPicPr preferRelativeResize="0"/>
          <p:nvPr/>
        </p:nvPicPr>
        <p:blipFill>
          <a:blip r:embed="rId54">
            <a:alphaModFix/>
          </a:blip>
          <a:stretch>
            <a:fillRect/>
          </a:stretch>
        </p:blipFill>
        <p:spPr>
          <a:xfrm>
            <a:off x="12717828" y="26823205"/>
            <a:ext cx="1716720" cy="1755360"/>
          </a:xfrm>
          <a:prstGeom prst="rect">
            <a:avLst/>
          </a:prstGeom>
          <a:noFill/>
          <a:ln>
            <a:noFill/>
          </a:ln>
        </p:spPr>
      </p:pic>
      <p:pic>
        <p:nvPicPr>
          <p:cNvPr id="316" name="Google Shape;316;p13"/>
          <p:cNvPicPr preferRelativeResize="0"/>
          <p:nvPr/>
        </p:nvPicPr>
        <p:blipFill>
          <a:blip r:embed="rId54">
            <a:alphaModFix/>
          </a:blip>
          <a:stretch>
            <a:fillRect/>
          </a:stretch>
        </p:blipFill>
        <p:spPr>
          <a:xfrm>
            <a:off x="16566948" y="26878245"/>
            <a:ext cx="1716720" cy="1755360"/>
          </a:xfrm>
          <a:prstGeom prst="rect">
            <a:avLst/>
          </a:prstGeom>
          <a:noFill/>
          <a:ln>
            <a:noFill/>
          </a:ln>
        </p:spPr>
      </p:pic>
      <p:pic>
        <p:nvPicPr>
          <p:cNvPr id="317" name="Google Shape;317;p13"/>
          <p:cNvPicPr preferRelativeResize="0"/>
          <p:nvPr/>
        </p:nvPicPr>
        <p:blipFill>
          <a:blip r:embed="rId54">
            <a:alphaModFix/>
          </a:blip>
          <a:stretch>
            <a:fillRect/>
          </a:stretch>
        </p:blipFill>
        <p:spPr>
          <a:xfrm>
            <a:off x="20539908" y="26848485"/>
            <a:ext cx="1716720" cy="1755360"/>
          </a:xfrm>
          <a:prstGeom prst="rect">
            <a:avLst/>
          </a:prstGeom>
          <a:noFill/>
          <a:ln>
            <a:noFill/>
          </a:ln>
        </p:spPr>
      </p:pic>
      <p:pic>
        <p:nvPicPr>
          <p:cNvPr id="318" name="Google Shape;318;p13"/>
          <p:cNvPicPr preferRelativeResize="0"/>
          <p:nvPr/>
        </p:nvPicPr>
        <p:blipFill>
          <a:blip r:embed="rId54">
            <a:alphaModFix/>
          </a:blip>
          <a:stretch>
            <a:fillRect/>
          </a:stretch>
        </p:blipFill>
        <p:spPr>
          <a:xfrm>
            <a:off x="24769428" y="26798645"/>
            <a:ext cx="1716720" cy="1755360"/>
          </a:xfrm>
          <a:prstGeom prst="rect">
            <a:avLst/>
          </a:prstGeom>
          <a:noFill/>
          <a:ln>
            <a:noFill/>
          </a:ln>
        </p:spPr>
      </p:pic>
      <p:pic>
        <p:nvPicPr>
          <p:cNvPr id="319" name="Google Shape;319;p13"/>
          <p:cNvPicPr preferRelativeResize="0"/>
          <p:nvPr/>
        </p:nvPicPr>
        <p:blipFill>
          <a:blip r:embed="rId54">
            <a:alphaModFix/>
          </a:blip>
          <a:stretch>
            <a:fillRect/>
          </a:stretch>
        </p:blipFill>
        <p:spPr>
          <a:xfrm>
            <a:off x="28960242" y="26931858"/>
            <a:ext cx="1716720" cy="1755360"/>
          </a:xfrm>
          <a:prstGeom prst="rect">
            <a:avLst/>
          </a:prstGeom>
          <a:noFill/>
          <a:ln>
            <a:noFill/>
          </a:ln>
        </p:spPr>
      </p:pic>
      <p:pic>
        <p:nvPicPr>
          <p:cNvPr id="320" name="Google Shape;320;p13"/>
          <p:cNvPicPr preferRelativeResize="0"/>
          <p:nvPr/>
        </p:nvPicPr>
        <p:blipFill>
          <a:blip r:embed="rId54">
            <a:alphaModFix/>
          </a:blip>
          <a:stretch>
            <a:fillRect/>
          </a:stretch>
        </p:blipFill>
        <p:spPr>
          <a:xfrm>
            <a:off x="27986475" y="29766075"/>
            <a:ext cx="1716720" cy="1755360"/>
          </a:xfrm>
          <a:prstGeom prst="rect">
            <a:avLst/>
          </a:prstGeom>
          <a:noFill/>
          <a:ln>
            <a:noFill/>
          </a:ln>
        </p:spPr>
      </p:pic>
      <p:pic>
        <p:nvPicPr>
          <p:cNvPr id="321" name="Google Shape;321;p13"/>
          <p:cNvPicPr preferRelativeResize="0"/>
          <p:nvPr/>
        </p:nvPicPr>
        <p:blipFill>
          <a:blip r:embed="rId54">
            <a:alphaModFix/>
          </a:blip>
          <a:stretch>
            <a:fillRect/>
          </a:stretch>
        </p:blipFill>
        <p:spPr>
          <a:xfrm>
            <a:off x="12889620" y="29936720"/>
            <a:ext cx="1716720" cy="1755360"/>
          </a:xfrm>
          <a:prstGeom prst="rect">
            <a:avLst/>
          </a:prstGeom>
          <a:noFill/>
          <a:ln>
            <a:noFill/>
          </a:ln>
        </p:spPr>
      </p:pic>
      <p:pic>
        <p:nvPicPr>
          <p:cNvPr id="322" name="Google Shape;322;p13"/>
          <p:cNvPicPr preferRelativeResize="0"/>
          <p:nvPr/>
        </p:nvPicPr>
        <p:blipFill>
          <a:blip r:embed="rId54">
            <a:alphaModFix/>
          </a:blip>
          <a:stretch>
            <a:fillRect/>
          </a:stretch>
        </p:blipFill>
        <p:spPr>
          <a:xfrm>
            <a:off x="16403640" y="30006080"/>
            <a:ext cx="1716720" cy="1755360"/>
          </a:xfrm>
          <a:prstGeom prst="rect">
            <a:avLst/>
          </a:prstGeom>
          <a:noFill/>
          <a:ln>
            <a:noFill/>
          </a:ln>
        </p:spPr>
      </p:pic>
      <p:sp>
        <p:nvSpPr>
          <p:cNvPr id="323" name="Google Shape;323;p13"/>
          <p:cNvSpPr txBox="1"/>
          <p:nvPr/>
        </p:nvSpPr>
        <p:spPr>
          <a:xfrm>
            <a:off x="4164843" y="15567840"/>
            <a:ext cx="5880900" cy="2715000"/>
          </a:xfrm>
          <a:prstGeom prst="rect">
            <a:avLst/>
          </a:prstGeom>
          <a:noFill/>
          <a:ln>
            <a:noFill/>
          </a:ln>
        </p:spPr>
        <p:txBody>
          <a:bodyPr anchorCtr="0" anchor="t" bIns="91525" lIns="91525" spcFirstLastPara="1" rIns="91525" wrap="square" tIns="91525">
            <a:noAutofit/>
          </a:bodyPr>
          <a:lstStyle/>
          <a:p>
            <a:pPr indent="-463550" lvl="0" marL="469900" rtl="0" algn="l">
              <a:spcBef>
                <a:spcPts val="0"/>
              </a:spcBef>
              <a:spcAft>
                <a:spcPts val="0"/>
              </a:spcAft>
              <a:buClr>
                <a:srgbClr val="000000"/>
              </a:buClr>
              <a:buSzPts val="3100"/>
              <a:buChar char="■"/>
            </a:pPr>
            <a:r>
              <a:rPr lang="en" sz="3100">
                <a:solidFill>
                  <a:srgbClr val="000000"/>
                </a:solidFill>
              </a:rPr>
              <a:t>The platform helps students </a:t>
            </a:r>
            <a:r>
              <a:rPr b="1" lang="en" sz="3100">
                <a:solidFill>
                  <a:srgbClr val="FF0000"/>
                </a:solidFill>
              </a:rPr>
              <a:t>commercialize </a:t>
            </a:r>
            <a:r>
              <a:rPr lang="en" sz="3100">
                <a:solidFill>
                  <a:srgbClr val="000000"/>
                </a:solidFill>
              </a:rPr>
              <a:t>their work through coordinator-approved stakeholder access</a:t>
            </a:r>
            <a:endParaRPr sz="3100"/>
          </a:p>
        </p:txBody>
      </p:sp>
      <p:sp>
        <p:nvSpPr>
          <p:cNvPr id="324" name="Google Shape;324;p13"/>
          <p:cNvSpPr txBox="1"/>
          <p:nvPr/>
        </p:nvSpPr>
        <p:spPr>
          <a:xfrm>
            <a:off x="470640" y="17873720"/>
            <a:ext cx="5880900" cy="2851200"/>
          </a:xfrm>
          <a:prstGeom prst="rect">
            <a:avLst/>
          </a:prstGeom>
          <a:noFill/>
          <a:ln>
            <a:noFill/>
          </a:ln>
        </p:spPr>
        <p:txBody>
          <a:bodyPr anchorCtr="0" anchor="t" bIns="91525" lIns="91525" spcFirstLastPara="1" rIns="91525" wrap="square" tIns="91525">
            <a:noAutofit/>
          </a:bodyPr>
          <a:lstStyle/>
          <a:p>
            <a:pPr indent="0" lvl="0" marL="0" rtl="0" algn="l">
              <a:spcBef>
                <a:spcPts val="0"/>
              </a:spcBef>
              <a:spcAft>
                <a:spcPts val="0"/>
              </a:spcAft>
              <a:buNone/>
            </a:pPr>
            <a:r>
              <a:t/>
            </a:r>
            <a:endParaRPr sz="1000">
              <a:solidFill>
                <a:srgbClr val="000000"/>
              </a:solidFill>
            </a:endParaRPr>
          </a:p>
          <a:p>
            <a:pPr indent="-463550" lvl="0" marL="469900" rtl="0" algn="l">
              <a:spcBef>
                <a:spcPts val="0"/>
              </a:spcBef>
              <a:spcAft>
                <a:spcPts val="0"/>
              </a:spcAft>
              <a:buClr>
                <a:srgbClr val="000000"/>
              </a:buClr>
              <a:buSzPts val="3100"/>
              <a:buChar char="■"/>
            </a:pPr>
            <a:r>
              <a:rPr lang="en" sz="3100">
                <a:solidFill>
                  <a:srgbClr val="000000"/>
                </a:solidFill>
              </a:rPr>
              <a:t>An AI </a:t>
            </a:r>
            <a:r>
              <a:rPr b="1" lang="en" sz="3100">
                <a:solidFill>
                  <a:srgbClr val="FF0000"/>
                </a:solidFill>
              </a:rPr>
              <a:t>chatbot </a:t>
            </a:r>
            <a:r>
              <a:rPr lang="en" sz="3100">
                <a:solidFill>
                  <a:srgbClr val="000000"/>
                </a:solidFill>
              </a:rPr>
              <a:t>refines searches, suggests similar projects, and guides users through project details</a:t>
            </a:r>
            <a:endParaRPr sz="3100">
              <a:solidFill>
                <a:srgbClr val="000000"/>
              </a:solidFill>
            </a:endParaRPr>
          </a:p>
        </p:txBody>
      </p:sp>
      <p:sp>
        <p:nvSpPr>
          <p:cNvPr id="325" name="Google Shape;325;p13"/>
          <p:cNvSpPr txBox="1"/>
          <p:nvPr/>
        </p:nvSpPr>
        <p:spPr>
          <a:xfrm>
            <a:off x="4145750" y="20336600"/>
            <a:ext cx="6055200" cy="2914800"/>
          </a:xfrm>
          <a:prstGeom prst="rect">
            <a:avLst/>
          </a:prstGeom>
          <a:noFill/>
          <a:ln>
            <a:noFill/>
          </a:ln>
        </p:spPr>
        <p:txBody>
          <a:bodyPr anchorCtr="0" anchor="t" bIns="91525" lIns="91525" spcFirstLastPara="1" rIns="91525" wrap="square" tIns="91525">
            <a:noAutofit/>
          </a:bodyPr>
          <a:lstStyle/>
          <a:p>
            <a:pPr indent="0" lvl="0" marL="0" rtl="0" algn="l">
              <a:spcBef>
                <a:spcPts val="0"/>
              </a:spcBef>
              <a:spcAft>
                <a:spcPts val="0"/>
              </a:spcAft>
              <a:buNone/>
            </a:pPr>
            <a:r>
              <a:t/>
            </a:r>
            <a:endParaRPr sz="1000">
              <a:solidFill>
                <a:srgbClr val="000000"/>
              </a:solidFill>
            </a:endParaRPr>
          </a:p>
          <a:p>
            <a:pPr indent="-463550" lvl="0" marL="469900" rtl="0" algn="l">
              <a:spcBef>
                <a:spcPts val="0"/>
              </a:spcBef>
              <a:spcAft>
                <a:spcPts val="0"/>
              </a:spcAft>
              <a:buClr>
                <a:srgbClr val="000000"/>
              </a:buClr>
              <a:buSzPts val="3100"/>
              <a:buChar char="■"/>
            </a:pPr>
            <a:r>
              <a:rPr lang="en" sz="3100">
                <a:solidFill>
                  <a:srgbClr val="000000"/>
                </a:solidFill>
              </a:rPr>
              <a:t>The Admin </a:t>
            </a:r>
            <a:r>
              <a:rPr b="1" lang="en" sz="3100">
                <a:solidFill>
                  <a:srgbClr val="FF0000"/>
                </a:solidFill>
              </a:rPr>
              <a:t>Dashboard </a:t>
            </a:r>
            <a:r>
              <a:rPr lang="en" sz="3100">
                <a:solidFill>
                  <a:srgbClr val="000000"/>
                </a:solidFill>
              </a:rPr>
              <a:t>lets coordinators manage the platform and oversee all activities, ensuring quality and security</a:t>
            </a:r>
            <a:endParaRPr sz="3100">
              <a:solidFill>
                <a:srgbClr val="000000"/>
              </a:solidFill>
            </a:endParaRPr>
          </a:p>
        </p:txBody>
      </p:sp>
      <p:pic>
        <p:nvPicPr>
          <p:cNvPr id="326" name="Google Shape;326;p13" title="2328966.png"/>
          <p:cNvPicPr preferRelativeResize="0"/>
          <p:nvPr/>
        </p:nvPicPr>
        <p:blipFill rotWithShape="1">
          <a:blip r:embed="rId57">
            <a:alphaModFix/>
          </a:blip>
          <a:srcRect b="0" l="12510" r="-12510" t="0"/>
          <a:stretch/>
        </p:blipFill>
        <p:spPr>
          <a:xfrm>
            <a:off x="2069049" y="21109849"/>
            <a:ext cx="2023800" cy="2026445"/>
          </a:xfrm>
          <a:prstGeom prst="rect">
            <a:avLst/>
          </a:prstGeom>
          <a:noFill/>
          <a:ln>
            <a:noFill/>
          </a:ln>
        </p:spPr>
      </p:pic>
      <p:pic>
        <p:nvPicPr>
          <p:cNvPr id="327" name="Google Shape;327;p13" title="8899687.png"/>
          <p:cNvPicPr preferRelativeResize="0"/>
          <p:nvPr/>
        </p:nvPicPr>
        <p:blipFill>
          <a:blip r:embed="rId58">
            <a:alphaModFix/>
          </a:blip>
          <a:stretch>
            <a:fillRect/>
          </a:stretch>
        </p:blipFill>
        <p:spPr>
          <a:xfrm>
            <a:off x="1045200" y="20724925"/>
            <a:ext cx="2000100" cy="1995308"/>
          </a:xfrm>
          <a:prstGeom prst="rect">
            <a:avLst/>
          </a:prstGeom>
          <a:noFill/>
          <a:ln>
            <a:noFill/>
          </a:ln>
        </p:spPr>
      </p:pic>
      <p:sp>
        <p:nvSpPr>
          <p:cNvPr id="328" name="Google Shape;328;p13"/>
          <p:cNvSpPr txBox="1"/>
          <p:nvPr/>
        </p:nvSpPr>
        <p:spPr>
          <a:xfrm>
            <a:off x="33423480" y="27553040"/>
            <a:ext cx="10113300" cy="3755400"/>
          </a:xfrm>
          <a:prstGeom prst="rect">
            <a:avLst/>
          </a:prstGeom>
          <a:noFill/>
          <a:ln>
            <a:noFill/>
          </a:ln>
        </p:spPr>
        <p:txBody>
          <a:bodyPr anchorCtr="0" anchor="t" bIns="91525" lIns="91525" spcFirstLastPara="1" rIns="91525" wrap="square" tIns="91525">
            <a:noAutofit/>
          </a:bodyPr>
          <a:lstStyle/>
          <a:p>
            <a:pPr indent="0" lvl="0" marL="469900" rtl="0" algn="l">
              <a:spcBef>
                <a:spcPts val="0"/>
              </a:spcBef>
              <a:spcAft>
                <a:spcPts val="0"/>
              </a:spcAft>
              <a:buNone/>
            </a:pPr>
            <a:r>
              <a:t/>
            </a:r>
            <a:endParaRPr sz="1600">
              <a:solidFill>
                <a:srgbClr val="000000"/>
              </a:solidFill>
            </a:endParaRPr>
          </a:p>
          <a:p>
            <a:pPr indent="-463550" lvl="0" marL="469900" rtl="0" algn="l">
              <a:spcBef>
                <a:spcPts val="0"/>
              </a:spcBef>
              <a:spcAft>
                <a:spcPts val="0"/>
              </a:spcAft>
              <a:buClr>
                <a:srgbClr val="000000"/>
              </a:buClr>
              <a:buSzPts val="3100"/>
              <a:buChar char="■"/>
            </a:pPr>
            <a:r>
              <a:rPr lang="en" sz="3100">
                <a:solidFill>
                  <a:srgbClr val="000000"/>
                </a:solidFill>
              </a:rPr>
              <a:t>This platform is a </a:t>
            </a:r>
            <a:r>
              <a:rPr b="1" lang="en" sz="3100">
                <a:solidFill>
                  <a:srgbClr val="FF0000"/>
                </a:solidFill>
              </a:rPr>
              <a:t>collaborative effort</a:t>
            </a:r>
            <a:r>
              <a:rPr lang="en" sz="3100">
                <a:solidFill>
                  <a:srgbClr val="000000"/>
                </a:solidFill>
              </a:rPr>
              <a:t> between Virginia Tech (USA) and Al Alamein International University (Egypt), uniting expertise across borders to build a globally scalable solution for academic project discovery and innovation</a:t>
            </a:r>
            <a:endParaRPr sz="3100">
              <a:solidFill>
                <a:srgbClr val="000000"/>
              </a:solidFill>
            </a:endParaRPr>
          </a:p>
        </p:txBody>
      </p:sp>
      <p:grpSp>
        <p:nvGrpSpPr>
          <p:cNvPr id="329" name="Google Shape;329;p13"/>
          <p:cNvGrpSpPr/>
          <p:nvPr/>
        </p:nvGrpSpPr>
        <p:grpSpPr>
          <a:xfrm>
            <a:off x="33513700" y="20220000"/>
            <a:ext cx="10033778" cy="6390161"/>
            <a:chOff x="6990421" y="2444825"/>
            <a:chExt cx="2090370" cy="998463"/>
          </a:xfrm>
        </p:grpSpPr>
        <p:sp>
          <p:nvSpPr>
            <p:cNvPr id="330" name="Google Shape;330;p13"/>
            <p:cNvSpPr txBox="1"/>
            <p:nvPr/>
          </p:nvSpPr>
          <p:spPr>
            <a:xfrm>
              <a:off x="6990421" y="2444825"/>
              <a:ext cx="2071500" cy="1371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Future Work</a:t>
              </a:r>
              <a:endParaRPr b="1" i="0" sz="3700" u="none" cap="none" strike="noStrike">
                <a:solidFill>
                  <a:srgbClr val="FFFFFF"/>
                </a:solidFill>
                <a:latin typeface="Arial"/>
                <a:ea typeface="Arial"/>
                <a:cs typeface="Arial"/>
                <a:sym typeface="Arial"/>
              </a:endParaRPr>
            </a:p>
          </p:txBody>
        </p:sp>
        <p:sp>
          <p:nvSpPr>
            <p:cNvPr id="331" name="Google Shape;331;p13"/>
            <p:cNvSpPr txBox="1"/>
            <p:nvPr/>
          </p:nvSpPr>
          <p:spPr>
            <a:xfrm>
              <a:off x="7311091" y="2600644"/>
              <a:ext cx="1769700" cy="321600"/>
            </a:xfrm>
            <a:prstGeom prst="rect">
              <a:avLst/>
            </a:prstGeom>
            <a:noFill/>
            <a:ln>
              <a:noFill/>
            </a:ln>
          </p:spPr>
          <p:txBody>
            <a:bodyPr anchorCtr="0" anchor="t" bIns="91525" lIns="91525" spcFirstLastPara="1" rIns="91525" wrap="square" tIns="91525">
              <a:noAutofit/>
            </a:bodyPr>
            <a:lstStyle/>
            <a:p>
              <a:pPr indent="0" lvl="0" marL="0" rtl="0" algn="l">
                <a:lnSpc>
                  <a:spcPct val="100000"/>
                </a:lnSpc>
                <a:spcBef>
                  <a:spcPts val="0"/>
                </a:spcBef>
                <a:spcAft>
                  <a:spcPts val="0"/>
                </a:spcAft>
                <a:buNone/>
              </a:pPr>
              <a:r>
                <a:rPr b="1" lang="en" sz="3100">
                  <a:solidFill>
                    <a:srgbClr val="FF0000"/>
                  </a:solidFill>
                </a:rPr>
                <a:t>Customizable project pages</a:t>
              </a:r>
              <a:r>
                <a:rPr b="1" lang="en" sz="3100"/>
                <a:t> </a:t>
              </a:r>
              <a:r>
                <a:rPr lang="en" sz="3100"/>
                <a:t>so students have complete control over the presentation of their project web pages if wanted</a:t>
              </a:r>
              <a:endParaRPr sz="3100"/>
            </a:p>
          </p:txBody>
        </p:sp>
        <p:sp>
          <p:nvSpPr>
            <p:cNvPr id="332" name="Google Shape;332;p13"/>
            <p:cNvSpPr txBox="1"/>
            <p:nvPr/>
          </p:nvSpPr>
          <p:spPr>
            <a:xfrm>
              <a:off x="7311737" y="2866305"/>
              <a:ext cx="1737600" cy="254400"/>
            </a:xfrm>
            <a:prstGeom prst="rect">
              <a:avLst/>
            </a:prstGeom>
            <a:noFill/>
            <a:ln>
              <a:noFill/>
            </a:ln>
          </p:spPr>
          <p:txBody>
            <a:bodyPr anchorCtr="0" anchor="t" bIns="91525" lIns="91525" spcFirstLastPara="1" rIns="91525" wrap="square" tIns="91525">
              <a:noAutofit/>
            </a:bodyPr>
            <a:lstStyle/>
            <a:p>
              <a:pPr indent="0" lvl="0" marL="0" rtl="0" algn="l">
                <a:lnSpc>
                  <a:spcPct val="100000"/>
                </a:lnSpc>
                <a:spcBef>
                  <a:spcPts val="0"/>
                </a:spcBef>
                <a:spcAft>
                  <a:spcPts val="0"/>
                </a:spcAft>
                <a:buNone/>
              </a:pPr>
              <a:r>
                <a:rPr b="1" lang="en" sz="3100">
                  <a:solidFill>
                    <a:srgbClr val="FF0000"/>
                  </a:solidFill>
                </a:rPr>
                <a:t>Extend AI matching</a:t>
              </a:r>
              <a:r>
                <a:rPr b="1" lang="en" sz="3100">
                  <a:solidFill>
                    <a:srgbClr val="000000"/>
                  </a:solidFill>
                </a:rPr>
                <a:t> </a:t>
              </a:r>
              <a:r>
                <a:rPr lang="en" sz="3100">
                  <a:solidFill>
                    <a:srgbClr val="000000"/>
                  </a:solidFill>
                </a:rPr>
                <a:t>to include comparisons by overall shape and layout of the project</a:t>
              </a:r>
              <a:endParaRPr sz="3100"/>
            </a:p>
          </p:txBody>
        </p:sp>
        <p:sp>
          <p:nvSpPr>
            <p:cNvPr id="333" name="Google Shape;333;p13"/>
            <p:cNvSpPr txBox="1"/>
            <p:nvPr/>
          </p:nvSpPr>
          <p:spPr>
            <a:xfrm>
              <a:off x="7311087" y="3064751"/>
              <a:ext cx="1702500" cy="301500"/>
            </a:xfrm>
            <a:prstGeom prst="rect">
              <a:avLst/>
            </a:prstGeom>
            <a:noFill/>
            <a:ln>
              <a:noFill/>
            </a:ln>
          </p:spPr>
          <p:txBody>
            <a:bodyPr anchorCtr="0" anchor="t" bIns="91525" lIns="91525" spcFirstLastPara="1" rIns="91525" wrap="square" tIns="91525">
              <a:noAutofit/>
            </a:bodyPr>
            <a:lstStyle/>
            <a:p>
              <a:pPr indent="0" lvl="0" marL="0" rtl="0" algn="l">
                <a:lnSpc>
                  <a:spcPct val="100000"/>
                </a:lnSpc>
                <a:spcBef>
                  <a:spcPts val="0"/>
                </a:spcBef>
                <a:spcAft>
                  <a:spcPts val="0"/>
                </a:spcAft>
                <a:buNone/>
              </a:pPr>
              <a:r>
                <a:rPr b="1" lang="en" sz="3100">
                  <a:solidFill>
                    <a:srgbClr val="FF0000"/>
                  </a:solidFill>
                </a:rPr>
                <a:t>Expand the platform</a:t>
              </a:r>
              <a:r>
                <a:rPr b="1" lang="en" sz="3100">
                  <a:solidFill>
                    <a:srgbClr val="000000"/>
                  </a:solidFill>
                </a:rPr>
                <a:t> </a:t>
              </a:r>
              <a:r>
                <a:rPr lang="en" sz="3100">
                  <a:solidFill>
                    <a:srgbClr val="000000"/>
                  </a:solidFill>
                </a:rPr>
                <a:t>for use across multiple institutions</a:t>
              </a:r>
              <a:endParaRPr sz="3100"/>
            </a:p>
          </p:txBody>
        </p:sp>
        <p:sp>
          <p:nvSpPr>
            <p:cNvPr id="334" name="Google Shape;334;p13"/>
            <p:cNvSpPr txBox="1"/>
            <p:nvPr/>
          </p:nvSpPr>
          <p:spPr>
            <a:xfrm>
              <a:off x="7311087" y="3262988"/>
              <a:ext cx="1769700" cy="180300"/>
            </a:xfrm>
            <a:prstGeom prst="rect">
              <a:avLst/>
            </a:prstGeom>
            <a:noFill/>
            <a:ln>
              <a:noFill/>
            </a:ln>
          </p:spPr>
          <p:txBody>
            <a:bodyPr anchorCtr="0" anchor="t" bIns="91525" lIns="91525" spcFirstLastPara="1" rIns="91525" wrap="square" tIns="91525">
              <a:noAutofit/>
            </a:bodyPr>
            <a:lstStyle/>
            <a:p>
              <a:pPr indent="0" lvl="0" marL="0" rtl="0" algn="l">
                <a:spcBef>
                  <a:spcPts val="0"/>
                </a:spcBef>
                <a:spcAft>
                  <a:spcPts val="0"/>
                </a:spcAft>
                <a:buNone/>
              </a:pPr>
              <a:r>
                <a:rPr b="1" lang="en" sz="3100">
                  <a:solidFill>
                    <a:srgbClr val="FF0000"/>
                  </a:solidFill>
                </a:rPr>
                <a:t>Allow external partners</a:t>
              </a:r>
              <a:r>
                <a:rPr b="1" lang="en" sz="3100">
                  <a:solidFill>
                    <a:srgbClr val="000000"/>
                  </a:solidFill>
                </a:rPr>
                <a:t> </a:t>
              </a:r>
              <a:r>
                <a:rPr lang="en" sz="3100">
                  <a:solidFill>
                    <a:srgbClr val="000000"/>
                  </a:solidFill>
                </a:rPr>
                <a:t>to manage their platform interactions in the website</a:t>
              </a:r>
              <a:endParaRPr sz="3100"/>
            </a:p>
          </p:txBody>
        </p:sp>
        <p:pic>
          <p:nvPicPr>
            <p:cNvPr id="335" name="Google Shape;335;p13" title="3586519.png"/>
            <p:cNvPicPr preferRelativeResize="0"/>
            <p:nvPr/>
          </p:nvPicPr>
          <p:blipFill>
            <a:blip r:embed="rId62">
              <a:alphaModFix/>
            </a:blip>
            <a:stretch>
              <a:fillRect/>
            </a:stretch>
          </p:blipFill>
          <p:spPr>
            <a:xfrm>
              <a:off x="7015746" y="2648558"/>
              <a:ext cx="219050" cy="164287"/>
            </a:xfrm>
            <a:prstGeom prst="rect">
              <a:avLst/>
            </a:prstGeom>
            <a:noFill/>
            <a:ln>
              <a:noFill/>
            </a:ln>
          </p:spPr>
        </p:pic>
        <p:pic>
          <p:nvPicPr>
            <p:cNvPr id="336" name="Google Shape;336;p13" title="12122351.png"/>
            <p:cNvPicPr preferRelativeResize="0"/>
            <p:nvPr/>
          </p:nvPicPr>
          <p:blipFill>
            <a:blip r:embed="rId63">
              <a:alphaModFix/>
            </a:blip>
            <a:stretch>
              <a:fillRect/>
            </a:stretch>
          </p:blipFill>
          <p:spPr>
            <a:xfrm>
              <a:off x="7015749" y="2872087"/>
              <a:ext cx="211021" cy="158269"/>
            </a:xfrm>
            <a:prstGeom prst="rect">
              <a:avLst/>
            </a:prstGeom>
            <a:noFill/>
            <a:ln>
              <a:noFill/>
            </a:ln>
          </p:spPr>
        </p:pic>
        <p:pic>
          <p:nvPicPr>
            <p:cNvPr id="337" name="Google Shape;337;p13" title="img.icons8.png"/>
            <p:cNvPicPr preferRelativeResize="0"/>
            <p:nvPr/>
          </p:nvPicPr>
          <p:blipFill>
            <a:blip r:embed="rId64">
              <a:alphaModFix/>
            </a:blip>
            <a:stretch>
              <a:fillRect/>
            </a:stretch>
          </p:blipFill>
          <p:spPr>
            <a:xfrm>
              <a:off x="7009275" y="3066536"/>
              <a:ext cx="219052" cy="164289"/>
            </a:xfrm>
            <a:prstGeom prst="rect">
              <a:avLst/>
            </a:prstGeom>
            <a:noFill/>
            <a:ln>
              <a:noFill/>
            </a:ln>
          </p:spPr>
        </p:pic>
        <p:pic>
          <p:nvPicPr>
            <p:cNvPr id="338" name="Google Shape;338;p13" title="3079162.png"/>
            <p:cNvPicPr preferRelativeResize="0"/>
            <p:nvPr/>
          </p:nvPicPr>
          <p:blipFill>
            <a:blip r:embed="rId65">
              <a:alphaModFix/>
            </a:blip>
            <a:stretch>
              <a:fillRect/>
            </a:stretch>
          </p:blipFill>
          <p:spPr>
            <a:xfrm>
              <a:off x="7027187" y="3260708"/>
              <a:ext cx="204557" cy="153418"/>
            </a:xfrm>
            <a:prstGeom prst="rect">
              <a:avLst/>
            </a:prstGeom>
            <a:noFill/>
            <a:ln>
              <a:noFill/>
            </a:ln>
          </p:spPr>
        </p:pic>
      </p:grpSp>
      <p:sp>
        <p:nvSpPr>
          <p:cNvPr id="339" name="Google Shape;339;p13"/>
          <p:cNvSpPr txBox="1"/>
          <p:nvPr/>
        </p:nvSpPr>
        <p:spPr>
          <a:xfrm>
            <a:off x="27814149" y="24998475"/>
            <a:ext cx="5880900" cy="16320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b="1" lang="en" sz="3000">
                <a:solidFill>
                  <a:srgbClr val="000000"/>
                </a:solidFill>
              </a:rPr>
              <a:t>Search With Embedding</a:t>
            </a:r>
            <a:endParaRPr b="1" sz="3000">
              <a:solidFill>
                <a:srgbClr val="000000"/>
              </a:solidFill>
            </a:endParaRPr>
          </a:p>
          <a:p>
            <a:pPr indent="0" lvl="0" marL="0" rtl="0" algn="ctr">
              <a:spcBef>
                <a:spcPts val="0"/>
              </a:spcBef>
              <a:spcAft>
                <a:spcPts val="0"/>
              </a:spcAft>
              <a:buNone/>
            </a:pPr>
            <a:r>
              <a:rPr lang="en" sz="2000">
                <a:solidFill>
                  <a:srgbClr val="000000"/>
                </a:solidFill>
              </a:rPr>
              <a:t>Use The Embedding in order to compare with other embeddings in the vector database</a:t>
            </a:r>
            <a:endParaRPr sz="2000">
              <a:solidFill>
                <a:srgbClr val="000000"/>
              </a:solidFill>
            </a:endParaRPr>
          </a:p>
          <a:p>
            <a:pPr indent="0" lvl="0" marL="0" rtl="0" algn="l">
              <a:spcBef>
                <a:spcPts val="0"/>
              </a:spcBef>
              <a:spcAft>
                <a:spcPts val="0"/>
              </a:spcAft>
              <a:buNone/>
            </a:pPr>
            <a:r>
              <a:t/>
            </a:r>
            <a:endParaRPr sz="3600">
              <a:solidFill>
                <a:srgbClr val="595959"/>
              </a:solidFill>
            </a:endParaRPr>
          </a:p>
        </p:txBody>
      </p:sp>
      <p:sp>
        <p:nvSpPr>
          <p:cNvPr id="340" name="Google Shape;340;p13"/>
          <p:cNvSpPr txBox="1"/>
          <p:nvPr/>
        </p:nvSpPr>
        <p:spPr>
          <a:xfrm>
            <a:off x="295993" y="26648740"/>
            <a:ext cx="97515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Tools Used</a:t>
            </a:r>
            <a:endParaRPr b="1" i="0" sz="3700" u="none" cap="none" strike="noStrike">
              <a:solidFill>
                <a:srgbClr val="FFFFFF"/>
              </a:solidFill>
              <a:latin typeface="Arial"/>
              <a:ea typeface="Arial"/>
              <a:cs typeface="Arial"/>
              <a:sym typeface="Arial"/>
            </a:endParaRPr>
          </a:p>
        </p:txBody>
      </p:sp>
      <p:pic>
        <p:nvPicPr>
          <p:cNvPr id="341" name="Google Shape;341;p13" title="download-removebg-preview.png"/>
          <p:cNvPicPr preferRelativeResize="0"/>
          <p:nvPr/>
        </p:nvPicPr>
        <p:blipFill>
          <a:blip r:embed="rId55">
            <a:alphaModFix/>
          </a:blip>
          <a:stretch>
            <a:fillRect/>
          </a:stretch>
        </p:blipFill>
        <p:spPr>
          <a:xfrm>
            <a:off x="7499017" y="30827454"/>
            <a:ext cx="1161250" cy="1161205"/>
          </a:xfrm>
          <a:prstGeom prst="rect">
            <a:avLst/>
          </a:prstGeom>
          <a:noFill/>
          <a:ln>
            <a:noFill/>
          </a:ln>
        </p:spPr>
      </p:pic>
      <p:pic>
        <p:nvPicPr>
          <p:cNvPr id="342" name="Google Shape;342;p13" title="6579658.png"/>
          <p:cNvPicPr preferRelativeResize="0"/>
          <p:nvPr/>
        </p:nvPicPr>
        <p:blipFill>
          <a:blip r:embed="rId66">
            <a:alphaModFix/>
          </a:blip>
          <a:stretch>
            <a:fillRect/>
          </a:stretch>
        </p:blipFill>
        <p:spPr>
          <a:xfrm>
            <a:off x="8477827" y="29270714"/>
            <a:ext cx="939550" cy="939509"/>
          </a:xfrm>
          <a:prstGeom prst="rect">
            <a:avLst/>
          </a:prstGeom>
          <a:noFill/>
          <a:ln>
            <a:noFill/>
          </a:ln>
        </p:spPr>
      </p:pic>
      <p:pic>
        <p:nvPicPr>
          <p:cNvPr id="343" name="Google Shape;343;p13" title="ollama.png"/>
          <p:cNvPicPr preferRelativeResize="0"/>
          <p:nvPr/>
        </p:nvPicPr>
        <p:blipFill>
          <a:blip r:embed="rId31">
            <a:alphaModFix/>
          </a:blip>
          <a:stretch>
            <a:fillRect/>
          </a:stretch>
        </p:blipFill>
        <p:spPr>
          <a:xfrm>
            <a:off x="8895396" y="30903527"/>
            <a:ext cx="1161249" cy="1151119"/>
          </a:xfrm>
          <a:prstGeom prst="rect">
            <a:avLst/>
          </a:prstGeom>
          <a:noFill/>
          <a:ln>
            <a:noFill/>
          </a:ln>
        </p:spPr>
      </p:pic>
      <p:sp>
        <p:nvSpPr>
          <p:cNvPr id="344" name="Google Shape;344;p13"/>
          <p:cNvSpPr txBox="1"/>
          <p:nvPr/>
        </p:nvSpPr>
        <p:spPr>
          <a:xfrm>
            <a:off x="33695049" y="4099925"/>
            <a:ext cx="8861400" cy="2023800"/>
          </a:xfrm>
          <a:prstGeom prst="rect">
            <a:avLst/>
          </a:prstGeom>
          <a:noFill/>
          <a:ln>
            <a:noFill/>
          </a:ln>
        </p:spPr>
        <p:txBody>
          <a:bodyPr anchorCtr="0" anchor="t" bIns="91525" lIns="91525" spcFirstLastPara="1" rIns="91525" wrap="square" tIns="91525">
            <a:noAutofit/>
          </a:bodyPr>
          <a:lstStyle/>
          <a:p>
            <a:pPr indent="-463550" lvl="0" marL="469900" rtl="0" algn="l">
              <a:spcBef>
                <a:spcPts val="0"/>
              </a:spcBef>
              <a:spcAft>
                <a:spcPts val="0"/>
              </a:spcAft>
              <a:buClr>
                <a:srgbClr val="000000"/>
              </a:buClr>
              <a:buSzPts val="3100"/>
              <a:buChar char="■"/>
            </a:pPr>
            <a:r>
              <a:rPr lang="en" sz="3100">
                <a:solidFill>
                  <a:srgbClr val="000000"/>
                </a:solidFill>
              </a:rPr>
              <a:t>This project presents a </a:t>
            </a:r>
            <a:r>
              <a:rPr b="1" lang="en" sz="3100">
                <a:solidFill>
                  <a:srgbClr val="FF0000"/>
                </a:solidFill>
              </a:rPr>
              <a:t>scalable</a:t>
            </a:r>
            <a:r>
              <a:rPr lang="en" sz="3100">
                <a:solidFill>
                  <a:srgbClr val="000000"/>
                </a:solidFill>
              </a:rPr>
              <a:t>, </a:t>
            </a:r>
            <a:r>
              <a:rPr b="1" lang="en" sz="3100">
                <a:solidFill>
                  <a:srgbClr val="FF0000"/>
                </a:solidFill>
              </a:rPr>
              <a:t>AI-powered</a:t>
            </a:r>
            <a:r>
              <a:rPr lang="en" sz="3100">
                <a:solidFill>
                  <a:srgbClr val="000000"/>
                </a:solidFill>
              </a:rPr>
              <a:t> platform designed to </a:t>
            </a:r>
            <a:r>
              <a:rPr b="1" lang="en" sz="3100">
                <a:solidFill>
                  <a:srgbClr val="FF0000"/>
                </a:solidFill>
              </a:rPr>
              <a:t>showcase</a:t>
            </a:r>
            <a:r>
              <a:rPr lang="en" sz="3100">
                <a:solidFill>
                  <a:srgbClr val="000000"/>
                </a:solidFill>
              </a:rPr>
              <a:t>, </a:t>
            </a:r>
            <a:r>
              <a:rPr b="1" lang="en" sz="3100">
                <a:solidFill>
                  <a:srgbClr val="FF0000"/>
                </a:solidFill>
              </a:rPr>
              <a:t>search</a:t>
            </a:r>
            <a:r>
              <a:rPr lang="en" sz="3100">
                <a:solidFill>
                  <a:srgbClr val="000000"/>
                </a:solidFill>
              </a:rPr>
              <a:t>, and </a:t>
            </a:r>
            <a:r>
              <a:rPr b="1" lang="en" sz="3100">
                <a:solidFill>
                  <a:srgbClr val="FF0000"/>
                </a:solidFill>
              </a:rPr>
              <a:t>commercialize </a:t>
            </a:r>
            <a:r>
              <a:rPr lang="en" sz="3100">
                <a:solidFill>
                  <a:srgbClr val="000000"/>
                </a:solidFill>
              </a:rPr>
              <a:t>student projects</a:t>
            </a:r>
            <a:endParaRPr sz="3100">
              <a:solidFill>
                <a:srgbClr val="000000"/>
              </a:solidFill>
            </a:endParaRPr>
          </a:p>
        </p:txBody>
      </p:sp>
      <p:sp>
        <p:nvSpPr>
          <p:cNvPr id="345" name="Google Shape;345;p13"/>
          <p:cNvSpPr txBox="1"/>
          <p:nvPr/>
        </p:nvSpPr>
        <p:spPr>
          <a:xfrm>
            <a:off x="27199250" y="28225475"/>
            <a:ext cx="4950600" cy="17700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lang="en" sz="2700">
                <a:solidFill>
                  <a:srgbClr val="000000"/>
                </a:solidFill>
              </a:rPr>
              <a:t>Comparison is done using </a:t>
            </a:r>
            <a:endParaRPr sz="2700">
              <a:solidFill>
                <a:srgbClr val="000000"/>
              </a:solidFill>
            </a:endParaRPr>
          </a:p>
          <a:p>
            <a:pPr indent="0" lvl="0" marL="0" rtl="0" algn="ctr">
              <a:spcBef>
                <a:spcPts val="0"/>
              </a:spcBef>
              <a:spcAft>
                <a:spcPts val="0"/>
              </a:spcAft>
              <a:buNone/>
            </a:pPr>
            <a:r>
              <a:rPr b="1" lang="en" sz="2700">
                <a:solidFill>
                  <a:srgbClr val="FF0000"/>
                </a:solidFill>
              </a:rPr>
              <a:t>L2 (Euclidean distance)</a:t>
            </a:r>
            <a:endParaRPr b="1" sz="2700">
              <a:solidFill>
                <a:srgbClr val="FF0000"/>
              </a:solidFill>
            </a:endParaRPr>
          </a:p>
          <a:p>
            <a:pPr indent="0" lvl="0" marL="0" rtl="0" algn="ctr">
              <a:spcBef>
                <a:spcPts val="0"/>
              </a:spcBef>
              <a:spcAft>
                <a:spcPts val="0"/>
              </a:spcAft>
              <a:buNone/>
            </a:pPr>
            <a:r>
              <a:rPr lang="en" sz="2700">
                <a:solidFill>
                  <a:srgbClr val="000000"/>
                </a:solidFill>
              </a:rPr>
              <a:t>Or </a:t>
            </a:r>
            <a:r>
              <a:rPr b="1" lang="en" sz="2700">
                <a:solidFill>
                  <a:srgbClr val="FF0000"/>
                </a:solidFill>
              </a:rPr>
              <a:t>Cosine Similarity</a:t>
            </a:r>
            <a:endParaRPr b="1" sz="2700">
              <a:solidFill>
                <a:srgbClr val="FF0000"/>
              </a:solidFill>
            </a:endParaRPr>
          </a:p>
          <a:p>
            <a:pPr indent="0" lvl="0" marL="0" rtl="0" algn="l">
              <a:spcBef>
                <a:spcPts val="0"/>
              </a:spcBef>
              <a:spcAft>
                <a:spcPts val="0"/>
              </a:spcAft>
              <a:buNone/>
            </a:pPr>
            <a:r>
              <a:t/>
            </a:r>
            <a:endParaRPr sz="3700">
              <a:solidFill>
                <a:srgbClr val="595959"/>
              </a:solidFill>
            </a:endParaRPr>
          </a:p>
        </p:txBody>
      </p:sp>
      <p:pic>
        <p:nvPicPr>
          <p:cNvPr id="346" name="Google Shape;346;p13"/>
          <p:cNvPicPr preferRelativeResize="0"/>
          <p:nvPr/>
        </p:nvPicPr>
        <p:blipFill>
          <a:blip r:embed="rId67">
            <a:alphaModFix/>
          </a:blip>
          <a:stretch>
            <a:fillRect/>
          </a:stretch>
        </p:blipFill>
        <p:spPr>
          <a:xfrm>
            <a:off x="414775" y="29184475"/>
            <a:ext cx="1161251" cy="1161251"/>
          </a:xfrm>
          <a:prstGeom prst="rect">
            <a:avLst/>
          </a:prstGeom>
          <a:noFill/>
          <a:ln>
            <a:noFill/>
          </a:ln>
        </p:spPr>
      </p:pic>
      <p:pic>
        <p:nvPicPr>
          <p:cNvPr id="347" name="Google Shape;347;p13"/>
          <p:cNvPicPr preferRelativeResize="0"/>
          <p:nvPr/>
        </p:nvPicPr>
        <p:blipFill>
          <a:blip r:embed="rId68">
            <a:alphaModFix/>
          </a:blip>
          <a:stretch>
            <a:fillRect/>
          </a:stretch>
        </p:blipFill>
        <p:spPr>
          <a:xfrm>
            <a:off x="419742" y="30826541"/>
            <a:ext cx="1161251" cy="1161251"/>
          </a:xfrm>
          <a:prstGeom prst="rect">
            <a:avLst/>
          </a:prstGeom>
          <a:noFill/>
          <a:ln>
            <a:noFill/>
          </a:ln>
        </p:spPr>
      </p:pic>
      <p:pic>
        <p:nvPicPr>
          <p:cNvPr id="348" name="Google Shape;348;p13"/>
          <p:cNvPicPr preferRelativeResize="0"/>
          <p:nvPr/>
        </p:nvPicPr>
        <p:blipFill>
          <a:blip r:embed="rId69">
            <a:alphaModFix/>
          </a:blip>
          <a:stretch>
            <a:fillRect/>
          </a:stretch>
        </p:blipFill>
        <p:spPr>
          <a:xfrm>
            <a:off x="2038155" y="29116671"/>
            <a:ext cx="1161251" cy="1161251"/>
          </a:xfrm>
          <a:prstGeom prst="rect">
            <a:avLst/>
          </a:prstGeom>
          <a:noFill/>
          <a:ln>
            <a:noFill/>
          </a:ln>
        </p:spPr>
      </p:pic>
      <p:pic>
        <p:nvPicPr>
          <p:cNvPr id="349" name="Google Shape;349;p13" title="flask-icon-1594x2048-84mjydzf.png"/>
          <p:cNvPicPr preferRelativeResize="0"/>
          <p:nvPr/>
        </p:nvPicPr>
        <p:blipFill rotWithShape="1">
          <a:blip r:embed="rId70">
            <a:alphaModFix/>
          </a:blip>
          <a:srcRect b="29" l="0" r="0" t="29"/>
          <a:stretch/>
        </p:blipFill>
        <p:spPr>
          <a:xfrm>
            <a:off x="2165775" y="30888567"/>
            <a:ext cx="939524" cy="1231032"/>
          </a:xfrm>
          <a:prstGeom prst="rect">
            <a:avLst/>
          </a:prstGeom>
          <a:noFill/>
          <a:ln>
            <a:noFill/>
          </a:ln>
        </p:spPr>
      </p:pic>
      <p:sp>
        <p:nvSpPr>
          <p:cNvPr id="350" name="Google Shape;350;p13"/>
          <p:cNvSpPr txBox="1"/>
          <p:nvPr/>
        </p:nvSpPr>
        <p:spPr>
          <a:xfrm>
            <a:off x="50340" y="29875360"/>
            <a:ext cx="1951200" cy="12363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lang="en" sz="2600">
                <a:solidFill>
                  <a:srgbClr val="000000"/>
                </a:solidFill>
              </a:rPr>
              <a:t>React</a:t>
            </a:r>
            <a:endParaRPr sz="2600">
              <a:solidFill>
                <a:srgbClr val="000000"/>
              </a:solidFill>
            </a:endParaRPr>
          </a:p>
        </p:txBody>
      </p:sp>
      <p:sp>
        <p:nvSpPr>
          <p:cNvPr id="351" name="Google Shape;351;p13"/>
          <p:cNvSpPr txBox="1"/>
          <p:nvPr/>
        </p:nvSpPr>
        <p:spPr>
          <a:xfrm>
            <a:off x="1722000" y="29865760"/>
            <a:ext cx="1951200" cy="12363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lang="en" sz="2600">
                <a:solidFill>
                  <a:srgbClr val="000000"/>
                </a:solidFill>
              </a:rPr>
              <a:t>MUI</a:t>
            </a:r>
            <a:endParaRPr sz="2600">
              <a:solidFill>
                <a:srgbClr val="000000"/>
              </a:solidFill>
            </a:endParaRPr>
          </a:p>
        </p:txBody>
      </p:sp>
      <p:sp>
        <p:nvSpPr>
          <p:cNvPr id="352" name="Google Shape;352;p13"/>
          <p:cNvSpPr txBox="1"/>
          <p:nvPr/>
        </p:nvSpPr>
        <p:spPr>
          <a:xfrm>
            <a:off x="134520" y="31743240"/>
            <a:ext cx="1951200" cy="12363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lang="en" sz="2600">
                <a:solidFill>
                  <a:srgbClr val="000000"/>
                </a:solidFill>
              </a:rPr>
              <a:t>Next</a:t>
            </a:r>
            <a:endParaRPr sz="2600">
              <a:solidFill>
                <a:srgbClr val="000000"/>
              </a:solidFill>
            </a:endParaRPr>
          </a:p>
        </p:txBody>
      </p:sp>
      <p:sp>
        <p:nvSpPr>
          <p:cNvPr id="353" name="Google Shape;353;p13"/>
          <p:cNvSpPr txBox="1"/>
          <p:nvPr/>
        </p:nvSpPr>
        <p:spPr>
          <a:xfrm>
            <a:off x="1576025" y="31778900"/>
            <a:ext cx="2224200" cy="8910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lang="en" sz="2400">
                <a:solidFill>
                  <a:srgbClr val="000000"/>
                </a:solidFill>
              </a:rPr>
              <a:t>backend</a:t>
            </a:r>
            <a:endParaRPr sz="2200">
              <a:solidFill>
                <a:srgbClr val="000000"/>
              </a:solidFill>
            </a:endParaRPr>
          </a:p>
        </p:txBody>
      </p:sp>
      <p:pic>
        <p:nvPicPr>
          <p:cNvPr id="354" name="Google Shape;354;p13" title="supabase-logo-icon.png"/>
          <p:cNvPicPr preferRelativeResize="0"/>
          <p:nvPr/>
        </p:nvPicPr>
        <p:blipFill>
          <a:blip r:embed="rId71">
            <a:alphaModFix/>
          </a:blip>
          <a:stretch>
            <a:fillRect/>
          </a:stretch>
        </p:blipFill>
        <p:spPr>
          <a:xfrm>
            <a:off x="4765525" y="29260618"/>
            <a:ext cx="1012900" cy="1043058"/>
          </a:xfrm>
          <a:prstGeom prst="rect">
            <a:avLst/>
          </a:prstGeom>
          <a:noFill/>
          <a:ln>
            <a:noFill/>
          </a:ln>
        </p:spPr>
      </p:pic>
      <p:sp>
        <p:nvSpPr>
          <p:cNvPr id="355" name="Google Shape;355;p13"/>
          <p:cNvSpPr txBox="1"/>
          <p:nvPr/>
        </p:nvSpPr>
        <p:spPr>
          <a:xfrm>
            <a:off x="3376500" y="29913325"/>
            <a:ext cx="4177500" cy="12363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lang="en" sz="2600">
                <a:solidFill>
                  <a:srgbClr val="000000"/>
                </a:solidFill>
              </a:rPr>
              <a:t>SupaBase Database</a:t>
            </a:r>
            <a:endParaRPr sz="2600">
              <a:solidFill>
                <a:srgbClr val="000000"/>
              </a:solidFill>
            </a:endParaRPr>
          </a:p>
        </p:txBody>
      </p:sp>
      <p:pic>
        <p:nvPicPr>
          <p:cNvPr id="356" name="Google Shape;356;p13" title="logo_with_text.png"/>
          <p:cNvPicPr preferRelativeResize="0"/>
          <p:nvPr/>
        </p:nvPicPr>
        <p:blipFill>
          <a:blip r:embed="rId33">
            <a:alphaModFix/>
          </a:blip>
          <a:stretch>
            <a:fillRect/>
          </a:stretch>
        </p:blipFill>
        <p:spPr>
          <a:xfrm>
            <a:off x="3940800" y="31162550"/>
            <a:ext cx="2689375" cy="904397"/>
          </a:xfrm>
          <a:prstGeom prst="rect">
            <a:avLst/>
          </a:prstGeom>
          <a:noFill/>
          <a:ln>
            <a:noFill/>
          </a:ln>
        </p:spPr>
      </p:pic>
      <p:sp>
        <p:nvSpPr>
          <p:cNvPr id="357" name="Google Shape;357;p13"/>
          <p:cNvSpPr txBox="1"/>
          <p:nvPr/>
        </p:nvSpPr>
        <p:spPr>
          <a:xfrm>
            <a:off x="3666900" y="31743040"/>
            <a:ext cx="3654900" cy="12363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lang="en" sz="2600">
                <a:solidFill>
                  <a:srgbClr val="000000"/>
                </a:solidFill>
              </a:rPr>
              <a:t>Vector Database</a:t>
            </a:r>
            <a:endParaRPr sz="2600">
              <a:solidFill>
                <a:srgbClr val="000000"/>
              </a:solidFill>
            </a:endParaRPr>
          </a:p>
        </p:txBody>
      </p:sp>
      <p:pic>
        <p:nvPicPr>
          <p:cNvPr id="358" name="Google Shape;358;p13" title="9850774.png"/>
          <p:cNvPicPr preferRelativeResize="0"/>
          <p:nvPr/>
        </p:nvPicPr>
        <p:blipFill>
          <a:blip r:embed="rId72">
            <a:alphaModFix/>
          </a:blip>
          <a:stretch>
            <a:fillRect/>
          </a:stretch>
        </p:blipFill>
        <p:spPr>
          <a:xfrm>
            <a:off x="3365445" y="28025643"/>
            <a:ext cx="853750" cy="853791"/>
          </a:xfrm>
          <a:prstGeom prst="rect">
            <a:avLst/>
          </a:prstGeom>
          <a:noFill/>
          <a:ln>
            <a:noFill/>
          </a:ln>
        </p:spPr>
      </p:pic>
      <p:pic>
        <p:nvPicPr>
          <p:cNvPr id="359" name="Google Shape;359;p13" title="5278402.png"/>
          <p:cNvPicPr preferRelativeResize="0"/>
          <p:nvPr/>
        </p:nvPicPr>
        <p:blipFill>
          <a:blip r:embed="rId73">
            <a:alphaModFix/>
          </a:blip>
          <a:stretch>
            <a:fillRect/>
          </a:stretch>
        </p:blipFill>
        <p:spPr>
          <a:xfrm>
            <a:off x="6746449" y="27963850"/>
            <a:ext cx="853750" cy="853825"/>
          </a:xfrm>
          <a:prstGeom prst="rect">
            <a:avLst/>
          </a:prstGeom>
          <a:noFill/>
          <a:ln>
            <a:noFill/>
          </a:ln>
        </p:spPr>
      </p:pic>
      <p:sp>
        <p:nvSpPr>
          <p:cNvPr id="360" name="Google Shape;360;p13"/>
          <p:cNvSpPr txBox="1"/>
          <p:nvPr/>
        </p:nvSpPr>
        <p:spPr>
          <a:xfrm>
            <a:off x="1238019" y="27953175"/>
            <a:ext cx="20001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Website</a:t>
            </a:r>
            <a:endParaRPr b="1" i="0" sz="3700" u="none" cap="none" strike="noStrike">
              <a:solidFill>
                <a:srgbClr val="FFFFFF"/>
              </a:solidFill>
              <a:latin typeface="Arial"/>
              <a:ea typeface="Arial"/>
              <a:cs typeface="Arial"/>
              <a:sym typeface="Arial"/>
            </a:endParaRPr>
          </a:p>
        </p:txBody>
      </p:sp>
      <p:sp>
        <p:nvSpPr>
          <p:cNvPr id="361" name="Google Shape;361;p13"/>
          <p:cNvSpPr txBox="1"/>
          <p:nvPr/>
        </p:nvSpPr>
        <p:spPr>
          <a:xfrm>
            <a:off x="4346501" y="27963850"/>
            <a:ext cx="22248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DataBase</a:t>
            </a:r>
            <a:endParaRPr b="1" i="0" sz="3700" u="none" cap="none" strike="noStrike">
              <a:solidFill>
                <a:srgbClr val="FFFFFF"/>
              </a:solidFill>
              <a:latin typeface="Arial"/>
              <a:ea typeface="Arial"/>
              <a:cs typeface="Arial"/>
              <a:sym typeface="Arial"/>
            </a:endParaRPr>
          </a:p>
        </p:txBody>
      </p:sp>
      <p:sp>
        <p:nvSpPr>
          <p:cNvPr id="362" name="Google Shape;362;p13"/>
          <p:cNvSpPr txBox="1"/>
          <p:nvPr/>
        </p:nvSpPr>
        <p:spPr>
          <a:xfrm>
            <a:off x="7866766" y="27925022"/>
            <a:ext cx="22248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500">
                <a:solidFill>
                  <a:srgbClr val="FFFFFF"/>
                </a:solidFill>
                <a:latin typeface="Cambria"/>
                <a:ea typeface="Cambria"/>
                <a:cs typeface="Cambria"/>
                <a:sym typeface="Cambria"/>
              </a:rPr>
              <a:t>AI Models</a:t>
            </a:r>
            <a:endParaRPr b="1" i="0" sz="3500" u="none" cap="none" strike="noStrike">
              <a:solidFill>
                <a:srgbClr val="FFFFFF"/>
              </a:solidFill>
              <a:latin typeface="Arial"/>
              <a:ea typeface="Arial"/>
              <a:cs typeface="Arial"/>
              <a:sym typeface="Arial"/>
            </a:endParaRPr>
          </a:p>
        </p:txBody>
      </p:sp>
      <p:sp>
        <p:nvSpPr>
          <p:cNvPr id="363" name="Google Shape;363;p13"/>
          <p:cNvSpPr txBox="1"/>
          <p:nvPr/>
        </p:nvSpPr>
        <p:spPr>
          <a:xfrm>
            <a:off x="7553880" y="29913560"/>
            <a:ext cx="3386700" cy="12363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lang="en" sz="2600">
                <a:solidFill>
                  <a:srgbClr val="000000"/>
                </a:solidFill>
              </a:rPr>
              <a:t>Paddle OCR</a:t>
            </a:r>
            <a:endParaRPr sz="2600">
              <a:solidFill>
                <a:srgbClr val="000000"/>
              </a:solidFill>
            </a:endParaRPr>
          </a:p>
        </p:txBody>
      </p:sp>
      <p:sp>
        <p:nvSpPr>
          <p:cNvPr id="364" name="Google Shape;364;p13"/>
          <p:cNvSpPr txBox="1"/>
          <p:nvPr/>
        </p:nvSpPr>
        <p:spPr>
          <a:xfrm>
            <a:off x="6362220" y="31446070"/>
            <a:ext cx="3386700" cy="17547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lang="en" sz="2600">
                <a:solidFill>
                  <a:srgbClr val="000000"/>
                </a:solidFill>
              </a:rPr>
              <a:t>Hugging </a:t>
            </a:r>
            <a:endParaRPr sz="2600">
              <a:solidFill>
                <a:srgbClr val="000000"/>
              </a:solidFill>
            </a:endParaRPr>
          </a:p>
          <a:p>
            <a:pPr indent="0" lvl="0" marL="0" rtl="0" algn="ctr">
              <a:spcBef>
                <a:spcPts val="0"/>
              </a:spcBef>
              <a:spcAft>
                <a:spcPts val="0"/>
              </a:spcAft>
              <a:buNone/>
            </a:pPr>
            <a:r>
              <a:rPr lang="en" sz="2600">
                <a:solidFill>
                  <a:srgbClr val="000000"/>
                </a:solidFill>
              </a:rPr>
              <a:t>Face</a:t>
            </a:r>
            <a:endParaRPr sz="2600">
              <a:solidFill>
                <a:srgbClr val="000000"/>
              </a:solidFill>
            </a:endParaRPr>
          </a:p>
        </p:txBody>
      </p:sp>
      <p:sp>
        <p:nvSpPr>
          <p:cNvPr id="365" name="Google Shape;365;p13"/>
          <p:cNvSpPr txBox="1"/>
          <p:nvPr/>
        </p:nvSpPr>
        <p:spPr>
          <a:xfrm>
            <a:off x="8381700" y="31742720"/>
            <a:ext cx="3386700" cy="1236300"/>
          </a:xfrm>
          <a:prstGeom prst="rect">
            <a:avLst/>
          </a:prstGeom>
          <a:noFill/>
          <a:ln>
            <a:noFill/>
          </a:ln>
        </p:spPr>
        <p:txBody>
          <a:bodyPr anchorCtr="0" anchor="t" bIns="479475" lIns="479475" spcFirstLastPara="1" rIns="479475" wrap="square" tIns="479475">
            <a:noAutofit/>
          </a:bodyPr>
          <a:lstStyle/>
          <a:p>
            <a:pPr indent="0" lvl="0" marL="0" rtl="0" algn="l">
              <a:spcBef>
                <a:spcPts val="0"/>
              </a:spcBef>
              <a:spcAft>
                <a:spcPts val="0"/>
              </a:spcAft>
              <a:buNone/>
            </a:pPr>
            <a:r>
              <a:rPr lang="en" sz="2600">
                <a:solidFill>
                  <a:srgbClr val="000000"/>
                </a:solidFill>
              </a:rPr>
              <a:t>OLLAMA</a:t>
            </a:r>
            <a:endParaRPr sz="2600">
              <a:solidFill>
                <a:srgbClr val="000000"/>
              </a:solidFill>
            </a:endParaRPr>
          </a:p>
        </p:txBody>
      </p:sp>
      <p:grpSp>
        <p:nvGrpSpPr>
          <p:cNvPr id="366" name="Google Shape;366;p13"/>
          <p:cNvGrpSpPr/>
          <p:nvPr/>
        </p:nvGrpSpPr>
        <p:grpSpPr>
          <a:xfrm>
            <a:off x="33648775" y="7979012"/>
            <a:ext cx="9736256" cy="8544592"/>
            <a:chOff x="7035616" y="799337"/>
            <a:chExt cx="3606021" cy="3164664"/>
          </a:xfrm>
        </p:grpSpPr>
        <p:pic>
          <p:nvPicPr>
            <p:cNvPr id="367" name="Google Shape;367;p13"/>
            <p:cNvPicPr preferRelativeResize="0"/>
            <p:nvPr/>
          </p:nvPicPr>
          <p:blipFill>
            <a:blip r:embed="rId75">
              <a:alphaModFix/>
            </a:blip>
            <a:stretch>
              <a:fillRect/>
            </a:stretch>
          </p:blipFill>
          <p:spPr>
            <a:xfrm>
              <a:off x="7035616" y="799337"/>
              <a:ext cx="1630331" cy="1389051"/>
            </a:xfrm>
            <a:prstGeom prst="rect">
              <a:avLst/>
            </a:prstGeom>
            <a:noFill/>
            <a:ln>
              <a:noFill/>
            </a:ln>
          </p:spPr>
        </p:pic>
        <p:pic>
          <p:nvPicPr>
            <p:cNvPr id="368" name="Google Shape;368;p13"/>
            <p:cNvPicPr preferRelativeResize="0"/>
            <p:nvPr/>
          </p:nvPicPr>
          <p:blipFill>
            <a:blip r:embed="rId76">
              <a:alphaModFix/>
            </a:blip>
            <a:stretch>
              <a:fillRect/>
            </a:stretch>
          </p:blipFill>
          <p:spPr>
            <a:xfrm>
              <a:off x="8780312" y="834503"/>
              <a:ext cx="1861325" cy="1318716"/>
            </a:xfrm>
            <a:prstGeom prst="rect">
              <a:avLst/>
            </a:prstGeom>
            <a:noFill/>
            <a:ln>
              <a:noFill/>
            </a:ln>
          </p:spPr>
        </p:pic>
        <p:pic>
          <p:nvPicPr>
            <p:cNvPr id="369" name="Google Shape;369;p13"/>
            <p:cNvPicPr preferRelativeResize="0"/>
            <p:nvPr/>
          </p:nvPicPr>
          <p:blipFill>
            <a:blip r:embed="rId77">
              <a:alphaModFix/>
            </a:blip>
            <a:stretch>
              <a:fillRect/>
            </a:stretch>
          </p:blipFill>
          <p:spPr>
            <a:xfrm>
              <a:off x="7354931" y="2241316"/>
              <a:ext cx="2977526" cy="1722685"/>
            </a:xfrm>
            <a:prstGeom prst="rect">
              <a:avLst/>
            </a:prstGeom>
            <a:noFill/>
            <a:ln>
              <a:noFill/>
            </a:ln>
          </p:spPr>
        </p:pic>
      </p:grpSp>
      <p:sp>
        <p:nvSpPr>
          <p:cNvPr id="370" name="Google Shape;370;p13"/>
          <p:cNvSpPr txBox="1"/>
          <p:nvPr/>
        </p:nvSpPr>
        <p:spPr>
          <a:xfrm>
            <a:off x="33647220" y="5732400"/>
            <a:ext cx="9580500" cy="2023800"/>
          </a:xfrm>
          <a:prstGeom prst="rect">
            <a:avLst/>
          </a:prstGeom>
          <a:noFill/>
          <a:ln>
            <a:noFill/>
          </a:ln>
        </p:spPr>
        <p:txBody>
          <a:bodyPr anchorCtr="0" anchor="t" bIns="91525" lIns="91525" spcFirstLastPara="1" rIns="91525" wrap="square" tIns="91525">
            <a:noAutofit/>
          </a:bodyPr>
          <a:lstStyle/>
          <a:p>
            <a:pPr indent="-463550" lvl="0" marL="469900" rtl="0" algn="l">
              <a:spcBef>
                <a:spcPts val="0"/>
              </a:spcBef>
              <a:spcAft>
                <a:spcPts val="0"/>
              </a:spcAft>
              <a:buClr>
                <a:srgbClr val="000000"/>
              </a:buClr>
              <a:buSzPts val="3100"/>
              <a:buChar char="■"/>
            </a:pPr>
            <a:r>
              <a:rPr lang="en" sz="3100">
                <a:solidFill>
                  <a:srgbClr val="000000"/>
                </a:solidFill>
              </a:rPr>
              <a:t>We've focused on </a:t>
            </a:r>
            <a:r>
              <a:rPr b="1" lang="en" sz="3100">
                <a:solidFill>
                  <a:srgbClr val="FF0000"/>
                </a:solidFill>
              </a:rPr>
              <a:t>optimizing AI performance</a:t>
            </a:r>
            <a:r>
              <a:rPr lang="en" sz="3100">
                <a:solidFill>
                  <a:srgbClr val="000000"/>
                </a:solidFill>
              </a:rPr>
              <a:t> through extensive </a:t>
            </a:r>
            <a:r>
              <a:rPr b="1" lang="en" sz="3100">
                <a:solidFill>
                  <a:srgbClr val="FF0000"/>
                </a:solidFill>
              </a:rPr>
              <a:t>testing </a:t>
            </a:r>
            <a:r>
              <a:rPr lang="en" sz="3100">
                <a:solidFill>
                  <a:srgbClr val="000000"/>
                </a:solidFill>
              </a:rPr>
              <a:t>and thoughtful design, ensuring a seamless and intelligent user experience</a:t>
            </a:r>
            <a:endParaRPr sz="3100">
              <a:solidFill>
                <a:srgbClr val="000000"/>
              </a:solidFill>
            </a:endParaRPr>
          </a:p>
        </p:txBody>
      </p:sp>
      <p:pic>
        <p:nvPicPr>
          <p:cNvPr id="371" name="Google Shape;371;p13" title="img.icons8.png"/>
          <p:cNvPicPr preferRelativeResize="0"/>
          <p:nvPr/>
        </p:nvPicPr>
        <p:blipFill>
          <a:blip r:embed="rId10">
            <a:alphaModFix/>
          </a:blip>
          <a:stretch>
            <a:fillRect/>
          </a:stretch>
        </p:blipFill>
        <p:spPr>
          <a:xfrm>
            <a:off x="37339126" y="31136075"/>
            <a:ext cx="1326550" cy="1326550"/>
          </a:xfrm>
          <a:prstGeom prst="rect">
            <a:avLst/>
          </a:prstGeom>
          <a:noFill/>
          <a:ln>
            <a:noFill/>
          </a:ln>
        </p:spPr>
      </p:pic>
      <p:sp>
        <p:nvSpPr>
          <p:cNvPr id="372" name="Google Shape;372;p13"/>
          <p:cNvSpPr txBox="1"/>
          <p:nvPr/>
        </p:nvSpPr>
        <p:spPr>
          <a:xfrm>
            <a:off x="33496560" y="16812840"/>
            <a:ext cx="9011700" cy="2023800"/>
          </a:xfrm>
          <a:prstGeom prst="rect">
            <a:avLst/>
          </a:prstGeom>
          <a:noFill/>
          <a:ln>
            <a:noFill/>
          </a:ln>
        </p:spPr>
        <p:txBody>
          <a:bodyPr anchorCtr="0" anchor="t" bIns="91525" lIns="91525" spcFirstLastPara="1" rIns="91525" wrap="square" tIns="91525">
            <a:noAutofit/>
          </a:bodyPr>
          <a:lstStyle/>
          <a:p>
            <a:pPr indent="-463550" lvl="0" marL="469900" rtl="0" algn="l">
              <a:spcBef>
                <a:spcPts val="0"/>
              </a:spcBef>
              <a:spcAft>
                <a:spcPts val="0"/>
              </a:spcAft>
              <a:buClr>
                <a:srgbClr val="000000"/>
              </a:buClr>
              <a:buSzPts val="3100"/>
              <a:buChar char="■"/>
            </a:pPr>
            <a:r>
              <a:rPr lang="en" sz="3100">
                <a:solidFill>
                  <a:srgbClr val="000000"/>
                </a:solidFill>
              </a:rPr>
              <a:t>The accuracy of our AI changes depending on the query, showing how it </a:t>
            </a:r>
            <a:r>
              <a:rPr b="1" lang="en" sz="3100">
                <a:solidFill>
                  <a:srgbClr val="FF0000"/>
                </a:solidFill>
              </a:rPr>
              <a:t>adapts </a:t>
            </a:r>
            <a:r>
              <a:rPr lang="en" sz="3100">
                <a:solidFill>
                  <a:srgbClr val="000000"/>
                </a:solidFill>
              </a:rPr>
              <a:t>to different questions for better results</a:t>
            </a:r>
            <a:endParaRPr sz="3100">
              <a:solidFill>
                <a:srgbClr val="000000"/>
              </a:solidFill>
            </a:endParaRPr>
          </a:p>
        </p:txBody>
      </p:sp>
      <p:pic>
        <p:nvPicPr>
          <p:cNvPr id="373" name="Google Shape;373;p13" title="9422907.png"/>
          <p:cNvPicPr preferRelativeResize="0"/>
          <p:nvPr/>
        </p:nvPicPr>
        <p:blipFill>
          <a:blip r:embed="rId78">
            <a:alphaModFix/>
          </a:blip>
          <a:stretch>
            <a:fillRect/>
          </a:stretch>
        </p:blipFill>
        <p:spPr>
          <a:xfrm>
            <a:off x="42186000" y="16849062"/>
            <a:ext cx="1433825" cy="1433783"/>
          </a:xfrm>
          <a:prstGeom prst="rect">
            <a:avLst/>
          </a:prstGeom>
          <a:noFill/>
          <a:ln>
            <a:noFill/>
          </a:ln>
        </p:spPr>
      </p:pic>
      <p:sp>
        <p:nvSpPr>
          <p:cNvPr id="374" name="Google Shape;374;p13"/>
          <p:cNvSpPr txBox="1"/>
          <p:nvPr/>
        </p:nvSpPr>
        <p:spPr>
          <a:xfrm>
            <a:off x="38789100" y="-73508"/>
            <a:ext cx="5276100" cy="1810500"/>
          </a:xfrm>
          <a:prstGeom prst="rect">
            <a:avLst/>
          </a:prstGeom>
          <a:noFill/>
          <a:ln>
            <a:noFill/>
          </a:ln>
        </p:spPr>
        <p:txBody>
          <a:bodyPr anchorCtr="0" anchor="t" bIns="479475" lIns="479475" spcFirstLastPara="1" rIns="479475" wrap="square" tIns="479475">
            <a:noAutofit/>
          </a:bodyPr>
          <a:lstStyle/>
          <a:p>
            <a:pPr indent="0" lvl="0" marL="0" rtl="0" algn="ctr">
              <a:spcBef>
                <a:spcPts val="0"/>
              </a:spcBef>
              <a:spcAft>
                <a:spcPts val="0"/>
              </a:spcAft>
              <a:buNone/>
            </a:pPr>
            <a:r>
              <a:rPr b="1" lang="en" sz="4700">
                <a:solidFill>
                  <a:srgbClr val="FFFFFF"/>
                </a:solidFill>
              </a:rPr>
              <a:t>Software</a:t>
            </a:r>
            <a:endParaRPr b="1" sz="4700">
              <a:solidFill>
                <a:srgbClr val="FFFFFF"/>
              </a:solidFill>
            </a:endParaRPr>
          </a:p>
          <a:p>
            <a:pPr indent="0" lvl="0" marL="0" rtl="0" algn="ctr">
              <a:spcBef>
                <a:spcPts val="0"/>
              </a:spcBef>
              <a:spcAft>
                <a:spcPts val="0"/>
              </a:spcAft>
              <a:buNone/>
            </a:pPr>
            <a:r>
              <a:rPr b="1" lang="en" sz="4700">
                <a:solidFill>
                  <a:srgbClr val="FFFFFF"/>
                </a:solidFill>
              </a:rPr>
              <a:t>Engineering</a:t>
            </a:r>
            <a:endParaRPr b="1" sz="4700">
              <a:solidFill>
                <a:srgbClr val="FFFFFF"/>
              </a:solidFill>
            </a:endParaRPr>
          </a:p>
          <a:p>
            <a:pPr indent="0" lvl="0" marL="0" rtl="0" algn="ctr">
              <a:spcBef>
                <a:spcPts val="0"/>
              </a:spcBef>
              <a:spcAft>
                <a:spcPts val="0"/>
              </a:spcAft>
              <a:buNone/>
            </a:pPr>
            <a:r>
              <a:rPr b="1" lang="en" sz="4700">
                <a:solidFill>
                  <a:srgbClr val="FFFFFF"/>
                </a:solidFill>
              </a:rPr>
              <a:t>Capstone </a:t>
            </a:r>
            <a:endParaRPr b="1" sz="4700">
              <a:solidFill>
                <a:srgbClr val="FFFFFF"/>
              </a:solidFill>
            </a:endParaRPr>
          </a:p>
        </p:txBody>
      </p:sp>
      <p:sp>
        <p:nvSpPr>
          <p:cNvPr id="375" name="Google Shape;375;p13"/>
          <p:cNvSpPr txBox="1"/>
          <p:nvPr/>
        </p:nvSpPr>
        <p:spPr>
          <a:xfrm>
            <a:off x="33468250" y="18449200"/>
            <a:ext cx="10008000" cy="1770000"/>
          </a:xfrm>
          <a:prstGeom prst="rect">
            <a:avLst/>
          </a:prstGeom>
          <a:noFill/>
          <a:ln>
            <a:noFill/>
          </a:ln>
        </p:spPr>
        <p:txBody>
          <a:bodyPr anchorCtr="0" anchor="t" bIns="91525" lIns="91525" spcFirstLastPara="1" rIns="91525" wrap="square" tIns="91525">
            <a:noAutofit/>
          </a:bodyPr>
          <a:lstStyle/>
          <a:p>
            <a:pPr indent="-463550" lvl="0" marL="469900" rtl="0" algn="l">
              <a:spcBef>
                <a:spcPts val="0"/>
              </a:spcBef>
              <a:spcAft>
                <a:spcPts val="0"/>
              </a:spcAft>
              <a:buClr>
                <a:srgbClr val="000000"/>
              </a:buClr>
              <a:buSzPts val="3100"/>
              <a:buChar char="■"/>
            </a:pPr>
            <a:r>
              <a:rPr lang="en" sz="3100">
                <a:solidFill>
                  <a:srgbClr val="000000"/>
                </a:solidFill>
              </a:rPr>
              <a:t>Our platform helps students commercialize their work and enables others to easily discover, explore, and engage with innovative project</a:t>
            </a:r>
            <a:endParaRPr sz="3100">
              <a:solidFill>
                <a:srgbClr val="000000"/>
              </a:solidFill>
            </a:endParaRPr>
          </a:p>
        </p:txBody>
      </p:sp>
      <p:pic>
        <p:nvPicPr>
          <p:cNvPr id="376" name="Google Shape;376;p13" title="5044729.png"/>
          <p:cNvPicPr preferRelativeResize="0"/>
          <p:nvPr/>
        </p:nvPicPr>
        <p:blipFill>
          <a:blip r:embed="rId74">
            <a:alphaModFix/>
          </a:blip>
          <a:stretch>
            <a:fillRect/>
          </a:stretch>
        </p:blipFill>
        <p:spPr>
          <a:xfrm>
            <a:off x="232718" y="27958943"/>
            <a:ext cx="853750" cy="853750"/>
          </a:xfrm>
          <a:prstGeom prst="rect">
            <a:avLst/>
          </a:prstGeom>
          <a:noFill/>
          <a:ln>
            <a:noFill/>
          </a:ln>
        </p:spPr>
      </p:pic>
      <p:grpSp>
        <p:nvGrpSpPr>
          <p:cNvPr id="377" name="Google Shape;377;p13"/>
          <p:cNvGrpSpPr/>
          <p:nvPr/>
        </p:nvGrpSpPr>
        <p:grpSpPr>
          <a:xfrm>
            <a:off x="35273561" y="30311877"/>
            <a:ext cx="5955384" cy="2524378"/>
            <a:chOff x="8196100" y="4107925"/>
            <a:chExt cx="725700" cy="307960"/>
          </a:xfrm>
        </p:grpSpPr>
        <p:pic>
          <p:nvPicPr>
            <p:cNvPr id="378" name="Google Shape;378;p13" title="2195550.png"/>
            <p:cNvPicPr preferRelativeResize="0"/>
            <p:nvPr/>
          </p:nvPicPr>
          <p:blipFill>
            <a:blip r:embed="rId43">
              <a:alphaModFix/>
            </a:blip>
            <a:stretch>
              <a:fillRect/>
            </a:stretch>
          </p:blipFill>
          <p:spPr>
            <a:xfrm>
              <a:off x="8624600" y="4118685"/>
              <a:ext cx="297200" cy="297200"/>
            </a:xfrm>
            <a:prstGeom prst="rect">
              <a:avLst/>
            </a:prstGeom>
            <a:noFill/>
            <a:ln>
              <a:noFill/>
            </a:ln>
          </p:spPr>
        </p:pic>
        <p:pic>
          <p:nvPicPr>
            <p:cNvPr id="379" name="Google Shape;379;p13" title="img.icons8.png"/>
            <p:cNvPicPr preferRelativeResize="0"/>
            <p:nvPr/>
          </p:nvPicPr>
          <p:blipFill>
            <a:blip r:embed="rId44">
              <a:alphaModFix/>
            </a:blip>
            <a:stretch>
              <a:fillRect/>
            </a:stretch>
          </p:blipFill>
          <p:spPr>
            <a:xfrm>
              <a:off x="8196100" y="4107925"/>
              <a:ext cx="254875" cy="254875"/>
            </a:xfrm>
            <a:prstGeom prst="rect">
              <a:avLst/>
            </a:prstGeom>
            <a:noFill/>
            <a:ln>
              <a:noFill/>
            </a:ln>
          </p:spPr>
        </p:pic>
        <p:pic>
          <p:nvPicPr>
            <p:cNvPr id="380" name="Google Shape;380;p13" title="1006657.png"/>
            <p:cNvPicPr preferRelativeResize="0"/>
            <p:nvPr/>
          </p:nvPicPr>
          <p:blipFill>
            <a:blip r:embed="rId45">
              <a:alphaModFix/>
            </a:blip>
            <a:stretch>
              <a:fillRect/>
            </a:stretch>
          </p:blipFill>
          <p:spPr>
            <a:xfrm>
              <a:off x="8431550" y="4197963"/>
              <a:ext cx="193050" cy="193050"/>
            </a:xfrm>
            <a:prstGeom prst="rect">
              <a:avLst/>
            </a:prstGeom>
            <a:noFill/>
            <a:ln>
              <a:noFill/>
            </a:ln>
          </p:spPr>
        </p:pic>
      </p:grpSp>
      <p:pic>
        <p:nvPicPr>
          <p:cNvPr id="381" name="Google Shape;381;p13" title="AIU_New_Logo 1111(1).png"/>
          <p:cNvPicPr preferRelativeResize="0"/>
          <p:nvPr/>
        </p:nvPicPr>
        <p:blipFill>
          <a:blip r:embed="rId46">
            <a:alphaModFix/>
          </a:blip>
          <a:stretch>
            <a:fillRect/>
          </a:stretch>
        </p:blipFill>
        <p:spPr>
          <a:xfrm>
            <a:off x="41611236" y="31685901"/>
            <a:ext cx="1608233" cy="711446"/>
          </a:xfrm>
          <a:prstGeom prst="rect">
            <a:avLst/>
          </a:prstGeom>
          <a:noFill/>
          <a:ln>
            <a:noFill/>
          </a:ln>
        </p:spPr>
      </p:pic>
      <p:pic>
        <p:nvPicPr>
          <p:cNvPr descr="Flag " id="382" name="Google Shape;382;p13" title="Flag "/>
          <p:cNvPicPr preferRelativeResize="0"/>
          <p:nvPr/>
        </p:nvPicPr>
        <p:blipFill>
          <a:blip r:embed="rId59">
            <a:alphaModFix/>
          </a:blip>
          <a:stretch>
            <a:fillRect/>
          </a:stretch>
        </p:blipFill>
        <p:spPr>
          <a:xfrm>
            <a:off x="33910220" y="30446562"/>
            <a:ext cx="981874" cy="981909"/>
          </a:xfrm>
          <a:prstGeom prst="rect">
            <a:avLst/>
          </a:prstGeom>
          <a:noFill/>
          <a:ln>
            <a:noFill/>
          </a:ln>
        </p:spPr>
      </p:pic>
      <p:pic>
        <p:nvPicPr>
          <p:cNvPr id="383" name="Google Shape;383;p13" title="14009645.png"/>
          <p:cNvPicPr preferRelativeResize="0"/>
          <p:nvPr/>
        </p:nvPicPr>
        <p:blipFill>
          <a:blip r:embed="rId60">
            <a:alphaModFix/>
          </a:blip>
          <a:stretch>
            <a:fillRect/>
          </a:stretch>
        </p:blipFill>
        <p:spPr>
          <a:xfrm>
            <a:off x="41856767" y="30631191"/>
            <a:ext cx="981874" cy="981909"/>
          </a:xfrm>
          <a:prstGeom prst="rect">
            <a:avLst/>
          </a:prstGeom>
          <a:noFill/>
          <a:ln>
            <a:noFill/>
          </a:ln>
        </p:spPr>
      </p:pic>
      <p:pic>
        <p:nvPicPr>
          <p:cNvPr id="384" name="Google Shape;384;p13"/>
          <p:cNvPicPr preferRelativeResize="0"/>
          <p:nvPr/>
        </p:nvPicPr>
        <p:blipFill>
          <a:blip r:embed="rId61">
            <a:alphaModFix/>
          </a:blip>
          <a:stretch>
            <a:fillRect/>
          </a:stretch>
        </p:blipFill>
        <p:spPr>
          <a:xfrm>
            <a:off x="33638945" y="31156608"/>
            <a:ext cx="1769846" cy="1769907"/>
          </a:xfrm>
          <a:prstGeom prst="rect">
            <a:avLst/>
          </a:prstGeom>
          <a:noFill/>
          <a:ln>
            <a:noFill/>
          </a:ln>
        </p:spPr>
      </p:pic>
      <p:pic>
        <p:nvPicPr>
          <p:cNvPr id="385" name="Google Shape;385;p13" title="1_RYWlvoOJeHoxR2sHntDdIA.png"/>
          <p:cNvPicPr preferRelativeResize="0"/>
          <p:nvPr/>
        </p:nvPicPr>
        <p:blipFill>
          <a:blip r:embed="rId13">
            <a:alphaModFix/>
          </a:blip>
          <a:stretch>
            <a:fillRect/>
          </a:stretch>
        </p:blipFill>
        <p:spPr>
          <a:xfrm rot="-951080">
            <a:off x="8280055" y="10256049"/>
            <a:ext cx="1803313" cy="1757661"/>
          </a:xfrm>
          <a:prstGeom prst="rect">
            <a:avLst/>
          </a:prstGeom>
          <a:noFill/>
          <a:ln>
            <a:noFill/>
          </a:ln>
        </p:spPr>
      </p:pic>
      <p:grpSp>
        <p:nvGrpSpPr>
          <p:cNvPr id="386" name="Google Shape;386;p13"/>
          <p:cNvGrpSpPr/>
          <p:nvPr/>
        </p:nvGrpSpPr>
        <p:grpSpPr>
          <a:xfrm>
            <a:off x="6418812" y="17470891"/>
            <a:ext cx="3273535" cy="3346724"/>
            <a:chOff x="1249004" y="3881075"/>
            <a:chExt cx="640601" cy="758190"/>
          </a:xfrm>
        </p:grpSpPr>
        <p:pic>
          <p:nvPicPr>
            <p:cNvPr id="387" name="Google Shape;387;p13"/>
            <p:cNvPicPr preferRelativeResize="0"/>
            <p:nvPr/>
          </p:nvPicPr>
          <p:blipFill>
            <a:blip r:embed="rId30">
              <a:alphaModFix/>
            </a:blip>
            <a:stretch>
              <a:fillRect/>
            </a:stretch>
          </p:blipFill>
          <p:spPr>
            <a:xfrm>
              <a:off x="1249004" y="3948900"/>
              <a:ext cx="322801" cy="322765"/>
            </a:xfrm>
            <a:prstGeom prst="rect">
              <a:avLst/>
            </a:prstGeom>
            <a:noFill/>
            <a:ln>
              <a:noFill/>
            </a:ln>
          </p:spPr>
        </p:pic>
        <p:pic>
          <p:nvPicPr>
            <p:cNvPr id="388" name="Google Shape;388;p13" title="12222589.png"/>
            <p:cNvPicPr preferRelativeResize="0"/>
            <p:nvPr/>
          </p:nvPicPr>
          <p:blipFill rotWithShape="1">
            <a:blip r:embed="rId25">
              <a:alphaModFix/>
            </a:blip>
            <a:srcRect b="-12" l="0" r="-21447" t="-21435"/>
            <a:stretch/>
          </p:blipFill>
          <p:spPr>
            <a:xfrm>
              <a:off x="1573430" y="4078550"/>
              <a:ext cx="316175" cy="316175"/>
            </a:xfrm>
            <a:prstGeom prst="rect">
              <a:avLst/>
            </a:prstGeom>
            <a:noFill/>
            <a:ln>
              <a:noFill/>
            </a:ln>
          </p:spPr>
        </p:pic>
        <p:pic>
          <p:nvPicPr>
            <p:cNvPr id="389" name="Google Shape;389;p13" title="download-removebg-preview.png"/>
            <p:cNvPicPr preferRelativeResize="0"/>
            <p:nvPr/>
          </p:nvPicPr>
          <p:blipFill>
            <a:blip r:embed="rId55">
              <a:alphaModFix/>
            </a:blip>
            <a:stretch>
              <a:fillRect/>
            </a:stretch>
          </p:blipFill>
          <p:spPr>
            <a:xfrm rot="8291130">
              <a:off x="1465427" y="4279028"/>
              <a:ext cx="298700" cy="298700"/>
            </a:xfrm>
            <a:prstGeom prst="rect">
              <a:avLst/>
            </a:prstGeom>
            <a:noFill/>
            <a:ln>
              <a:noFill/>
            </a:ln>
          </p:spPr>
        </p:pic>
        <p:pic>
          <p:nvPicPr>
            <p:cNvPr id="390" name="Google Shape;390;p13" title="deepseek_logo_icon-logo_brandlogos.net_s5bgc.png"/>
            <p:cNvPicPr preferRelativeResize="0"/>
            <p:nvPr/>
          </p:nvPicPr>
          <p:blipFill rotWithShape="1">
            <a:blip r:embed="rId32">
              <a:alphaModFix/>
            </a:blip>
            <a:srcRect b="-5064" l="0" r="-12764" t="-7484"/>
            <a:stretch/>
          </p:blipFill>
          <p:spPr>
            <a:xfrm>
              <a:off x="1266235" y="4201525"/>
              <a:ext cx="334800" cy="253588"/>
            </a:xfrm>
            <a:prstGeom prst="rect">
              <a:avLst/>
            </a:prstGeom>
            <a:noFill/>
            <a:ln>
              <a:noFill/>
            </a:ln>
          </p:spPr>
        </p:pic>
        <p:pic>
          <p:nvPicPr>
            <p:cNvPr id="391" name="Google Shape;391;p13" title="ollama.png"/>
            <p:cNvPicPr preferRelativeResize="0"/>
            <p:nvPr/>
          </p:nvPicPr>
          <p:blipFill>
            <a:blip r:embed="rId31">
              <a:alphaModFix/>
            </a:blip>
            <a:stretch>
              <a:fillRect/>
            </a:stretch>
          </p:blipFill>
          <p:spPr>
            <a:xfrm>
              <a:off x="1480550" y="3881075"/>
              <a:ext cx="268475" cy="297308"/>
            </a:xfrm>
            <a:prstGeom prst="rect">
              <a:avLst/>
            </a:prstGeom>
            <a:noFill/>
            <a:ln>
              <a:noFill/>
            </a:ln>
          </p:spPr>
        </p:pic>
        <p:pic>
          <p:nvPicPr>
            <p:cNvPr id="392" name="Google Shape;392;p13" title="6231457.png"/>
            <p:cNvPicPr preferRelativeResize="0"/>
            <p:nvPr/>
          </p:nvPicPr>
          <p:blipFill>
            <a:blip r:embed="rId56">
              <a:alphaModFix/>
            </a:blip>
            <a:stretch>
              <a:fillRect/>
            </a:stretch>
          </p:blipFill>
          <p:spPr>
            <a:xfrm>
              <a:off x="1380225" y="4028323"/>
              <a:ext cx="416625" cy="416625"/>
            </a:xfrm>
            <a:prstGeom prst="rect">
              <a:avLst/>
            </a:prstGeom>
            <a:noFill/>
            <a:ln>
              <a:noFill/>
            </a:ln>
          </p:spPr>
        </p:pic>
      </p:grpSp>
      <p:pic>
        <p:nvPicPr>
          <p:cNvPr id="393" name="Google Shape;393;p13"/>
          <p:cNvPicPr preferRelativeResize="0"/>
          <p:nvPr/>
        </p:nvPicPr>
        <p:blipFill>
          <a:blip r:embed="rId30">
            <a:alphaModFix/>
          </a:blip>
          <a:stretch>
            <a:fillRect/>
          </a:stretch>
        </p:blipFill>
        <p:spPr>
          <a:xfrm>
            <a:off x="18386900" y="29613908"/>
            <a:ext cx="1097600" cy="1097467"/>
          </a:xfrm>
          <a:prstGeom prst="rect">
            <a:avLst/>
          </a:prstGeom>
          <a:noFill/>
          <a:ln>
            <a:noFill/>
          </a:ln>
        </p:spPr>
      </p:pic>
      <p:pic>
        <p:nvPicPr>
          <p:cNvPr id="394" name="Google Shape;394;p13" title="ollama.png"/>
          <p:cNvPicPr preferRelativeResize="0"/>
          <p:nvPr/>
        </p:nvPicPr>
        <p:blipFill>
          <a:blip r:embed="rId31">
            <a:alphaModFix/>
          </a:blip>
          <a:stretch>
            <a:fillRect/>
          </a:stretch>
        </p:blipFill>
        <p:spPr>
          <a:xfrm>
            <a:off x="18170081" y="30572131"/>
            <a:ext cx="981875" cy="1087286"/>
          </a:xfrm>
          <a:prstGeom prst="rect">
            <a:avLst/>
          </a:prstGeom>
          <a:noFill/>
          <a:ln>
            <a:noFill/>
          </a:ln>
        </p:spPr>
      </p:pic>
      <p:sp>
        <p:nvSpPr>
          <p:cNvPr id="395" name="Google Shape;395;p13"/>
          <p:cNvSpPr txBox="1"/>
          <p:nvPr/>
        </p:nvSpPr>
        <p:spPr>
          <a:xfrm>
            <a:off x="16837307" y="24594808"/>
            <a:ext cx="9751500" cy="877500"/>
          </a:xfrm>
          <a:prstGeom prst="rect">
            <a:avLst/>
          </a:prstGeom>
          <a:solidFill>
            <a:srgbClr val="4F0025"/>
          </a:solidFill>
          <a:ln>
            <a:noFill/>
          </a:ln>
        </p:spPr>
        <p:txBody>
          <a:bodyPr anchorCtr="0" anchor="ctr" bIns="91525" lIns="91525" spcFirstLastPara="1" rIns="91525" wrap="square" tIns="91525">
            <a:noAutofit/>
          </a:bodyPr>
          <a:lstStyle/>
          <a:p>
            <a:pPr indent="0" lvl="0" marL="0" marR="0" rtl="0" algn="ctr">
              <a:lnSpc>
                <a:spcPct val="115000"/>
              </a:lnSpc>
              <a:spcBef>
                <a:spcPts val="0"/>
              </a:spcBef>
              <a:spcAft>
                <a:spcPts val="1000"/>
              </a:spcAft>
              <a:buClr>
                <a:srgbClr val="000000"/>
              </a:buClr>
              <a:buSzPts val="3700"/>
              <a:buFont typeface="Arial"/>
              <a:buNone/>
            </a:pPr>
            <a:r>
              <a:rPr b="1" lang="en" sz="3700">
                <a:solidFill>
                  <a:srgbClr val="FFFFFF"/>
                </a:solidFill>
                <a:latin typeface="Cambria"/>
                <a:ea typeface="Cambria"/>
                <a:cs typeface="Cambria"/>
                <a:sym typeface="Cambria"/>
              </a:rPr>
              <a:t>Proposed AI FrameWork</a:t>
            </a:r>
            <a:endParaRPr b="1" i="0" sz="3700" u="none" cap="none" strike="noStrike">
              <a:solidFill>
                <a:srgbClr val="FFFFFF"/>
              </a:solidFill>
              <a:latin typeface="Arial"/>
              <a:ea typeface="Arial"/>
              <a:cs typeface="Arial"/>
              <a:sym typeface="Arial"/>
            </a:endParaRPr>
          </a:p>
        </p:txBody>
      </p:sp>
      <p:pic>
        <p:nvPicPr>
          <p:cNvPr id="396" name="Google Shape;396;p13"/>
          <p:cNvPicPr preferRelativeResize="0"/>
          <p:nvPr/>
        </p:nvPicPr>
        <p:blipFill>
          <a:blip r:embed="rId54">
            <a:alphaModFix/>
          </a:blip>
          <a:stretch>
            <a:fillRect/>
          </a:stretch>
        </p:blipFill>
        <p:spPr>
          <a:xfrm rot="-5400000">
            <a:off x="18987489" y="28706386"/>
            <a:ext cx="1188725" cy="1215500"/>
          </a:xfrm>
          <a:prstGeom prst="rect">
            <a:avLst/>
          </a:prstGeom>
          <a:noFill/>
          <a:ln>
            <a:noFill/>
          </a:ln>
        </p:spPr>
      </p:pic>
      <p:pic>
        <p:nvPicPr>
          <p:cNvPr id="397" name="Google Shape;397;p13"/>
          <p:cNvPicPr preferRelativeResize="0"/>
          <p:nvPr/>
        </p:nvPicPr>
        <p:blipFill>
          <a:blip r:embed="rId54">
            <a:alphaModFix/>
          </a:blip>
          <a:stretch>
            <a:fillRect/>
          </a:stretch>
        </p:blipFill>
        <p:spPr>
          <a:xfrm rot="5400001">
            <a:off x="31212162" y="28555200"/>
            <a:ext cx="1337725" cy="1367825"/>
          </a:xfrm>
          <a:prstGeom prst="rect">
            <a:avLst/>
          </a:prstGeom>
          <a:noFill/>
          <a:ln>
            <a:noFill/>
          </a:ln>
        </p:spPr>
      </p:pic>
      <p:pic>
        <p:nvPicPr>
          <p:cNvPr id="398" name="Google Shape;398;p13"/>
          <p:cNvPicPr preferRelativeResize="0"/>
          <p:nvPr/>
        </p:nvPicPr>
        <p:blipFill>
          <a:blip r:embed="rId79">
            <a:alphaModFix/>
          </a:blip>
          <a:stretch>
            <a:fillRect/>
          </a:stretch>
        </p:blipFill>
        <p:spPr>
          <a:xfrm>
            <a:off x="21328312" y="17187650"/>
            <a:ext cx="11280253" cy="5379024"/>
          </a:xfrm>
          <a:prstGeom prst="rect">
            <a:avLst/>
          </a:prstGeom>
          <a:noFill/>
          <a:ln>
            <a:noFill/>
          </a:ln>
        </p:spPr>
      </p:pic>
      <p:pic>
        <p:nvPicPr>
          <p:cNvPr id="399" name="Google Shape;399;p13" title="Screenshot 2025-04-17 at 10.29.59 PM.png"/>
          <p:cNvPicPr preferRelativeResize="0"/>
          <p:nvPr/>
        </p:nvPicPr>
        <p:blipFill rotWithShape="1">
          <a:blip r:embed="rId35">
            <a:alphaModFix/>
          </a:blip>
          <a:srcRect b="0" l="0" r="0" t="10434"/>
          <a:stretch/>
        </p:blipFill>
        <p:spPr>
          <a:xfrm>
            <a:off x="10641475" y="4551350"/>
            <a:ext cx="10732124" cy="4414201"/>
          </a:xfrm>
          <a:prstGeom prst="rect">
            <a:avLst/>
          </a:prstGeom>
          <a:noFill/>
          <a:ln>
            <a:noFill/>
          </a:ln>
        </p:spPr>
      </p:pic>
      <p:pic>
        <p:nvPicPr>
          <p:cNvPr id="400" name="Google Shape;400;p13" title="Screenshot 2025-04-17 at 10.30.58 PM.png"/>
          <p:cNvPicPr preferRelativeResize="0"/>
          <p:nvPr/>
        </p:nvPicPr>
        <p:blipFill rotWithShape="1">
          <a:blip r:embed="rId36">
            <a:alphaModFix/>
          </a:blip>
          <a:srcRect b="0" l="0" r="0" t="8240"/>
          <a:stretch/>
        </p:blipFill>
        <p:spPr>
          <a:xfrm>
            <a:off x="10534663" y="10073074"/>
            <a:ext cx="10732140" cy="4697101"/>
          </a:xfrm>
          <a:prstGeom prst="rect">
            <a:avLst/>
          </a:prstGeom>
          <a:noFill/>
          <a:ln>
            <a:noFill/>
          </a:ln>
        </p:spPr>
      </p:pic>
      <p:pic>
        <p:nvPicPr>
          <p:cNvPr id="401" name="Google Shape;401;p13"/>
          <p:cNvPicPr preferRelativeResize="0"/>
          <p:nvPr/>
        </p:nvPicPr>
        <p:blipFill rotWithShape="1">
          <a:blip r:embed="rId37">
            <a:alphaModFix/>
          </a:blip>
          <a:srcRect b="0" l="3259" r="3063" t="0"/>
          <a:stretch/>
        </p:blipFill>
        <p:spPr>
          <a:xfrm>
            <a:off x="21972824" y="10042613"/>
            <a:ext cx="10517700" cy="4968490"/>
          </a:xfrm>
          <a:prstGeom prst="rect">
            <a:avLst/>
          </a:prstGeom>
          <a:noFill/>
          <a:ln>
            <a:noFill/>
          </a:ln>
        </p:spPr>
      </p:pic>
      <p:sp>
        <p:nvSpPr>
          <p:cNvPr id="402" name="Google Shape;402;p13"/>
          <p:cNvSpPr txBox="1"/>
          <p:nvPr/>
        </p:nvSpPr>
        <p:spPr>
          <a:xfrm>
            <a:off x="22480185" y="22985252"/>
            <a:ext cx="9751500" cy="973500"/>
          </a:xfrm>
          <a:prstGeom prst="rect">
            <a:avLst/>
          </a:prstGeom>
          <a:noFill/>
          <a:ln>
            <a:noFill/>
          </a:ln>
        </p:spPr>
        <p:txBody>
          <a:bodyPr anchorCtr="0" anchor="t" bIns="91525" lIns="91525" spcFirstLastPara="1" rIns="91525" wrap="square" tIns="91525">
            <a:noAutofit/>
          </a:bodyPr>
          <a:lstStyle/>
          <a:p>
            <a:pPr indent="0" lvl="0" marL="0" marR="0" rtl="0" algn="ctr">
              <a:lnSpc>
                <a:spcPct val="100000"/>
              </a:lnSpc>
              <a:spcBef>
                <a:spcPts val="0"/>
              </a:spcBef>
              <a:spcAft>
                <a:spcPts val="0"/>
              </a:spcAft>
              <a:buNone/>
            </a:pPr>
            <a:r>
              <a:rPr b="1" lang="en" sz="3100"/>
              <a:t>Figure 6:</a:t>
            </a:r>
            <a:r>
              <a:rPr lang="en" sz="3100"/>
              <a:t> Result For Similarity search</a:t>
            </a:r>
            <a:endParaRPr sz="3100"/>
          </a:p>
        </p:txBody>
      </p:sp>
      <p:pic>
        <p:nvPicPr>
          <p:cNvPr id="403" name="Google Shape;403;p13" title="9672250.png"/>
          <p:cNvPicPr preferRelativeResize="0"/>
          <p:nvPr/>
        </p:nvPicPr>
        <p:blipFill>
          <a:blip r:embed="rId80">
            <a:alphaModFix/>
          </a:blip>
          <a:stretch>
            <a:fillRect/>
          </a:stretch>
        </p:blipFill>
        <p:spPr>
          <a:xfrm>
            <a:off x="7037025" y="23202426"/>
            <a:ext cx="3008725" cy="3008725"/>
          </a:xfrm>
          <a:prstGeom prst="rect">
            <a:avLst/>
          </a:prstGeom>
          <a:noFill/>
          <a:ln>
            <a:noFill/>
          </a:ln>
        </p:spPr>
      </p:pic>
      <p:sp>
        <p:nvSpPr>
          <p:cNvPr id="404" name="Google Shape;404;p13"/>
          <p:cNvSpPr txBox="1"/>
          <p:nvPr/>
        </p:nvSpPr>
        <p:spPr>
          <a:xfrm>
            <a:off x="419750" y="23331738"/>
            <a:ext cx="6632100" cy="2914800"/>
          </a:xfrm>
          <a:prstGeom prst="rect">
            <a:avLst/>
          </a:prstGeom>
          <a:noFill/>
          <a:ln>
            <a:noFill/>
          </a:ln>
        </p:spPr>
        <p:txBody>
          <a:bodyPr anchorCtr="0" anchor="t" bIns="91525" lIns="91525" spcFirstLastPara="1" rIns="91525" wrap="square" tIns="91525">
            <a:noAutofit/>
          </a:bodyPr>
          <a:lstStyle/>
          <a:p>
            <a:pPr indent="0" lvl="0" marL="0" rtl="0" algn="l">
              <a:spcBef>
                <a:spcPts val="0"/>
              </a:spcBef>
              <a:spcAft>
                <a:spcPts val="0"/>
              </a:spcAft>
              <a:buNone/>
            </a:pPr>
            <a:r>
              <a:t/>
            </a:r>
            <a:endParaRPr sz="1000">
              <a:solidFill>
                <a:srgbClr val="000000"/>
              </a:solidFill>
            </a:endParaRPr>
          </a:p>
          <a:p>
            <a:pPr indent="-463550" lvl="0" marL="469900" rtl="0" algn="l">
              <a:spcBef>
                <a:spcPts val="0"/>
              </a:spcBef>
              <a:spcAft>
                <a:spcPts val="0"/>
              </a:spcAft>
              <a:buClr>
                <a:srgbClr val="000000"/>
              </a:buClr>
              <a:buSzPts val="3100"/>
              <a:buChar char="■"/>
            </a:pPr>
            <a:r>
              <a:rPr lang="en" sz="3100">
                <a:solidFill>
                  <a:srgbClr val="000000"/>
                </a:solidFill>
              </a:rPr>
              <a:t>Our system integrates </a:t>
            </a:r>
            <a:r>
              <a:rPr b="1" lang="en" sz="3100">
                <a:solidFill>
                  <a:srgbClr val="FF0000"/>
                </a:solidFill>
              </a:rPr>
              <a:t>relational</a:t>
            </a:r>
            <a:r>
              <a:rPr lang="en" sz="3100">
                <a:solidFill>
                  <a:srgbClr val="000000"/>
                </a:solidFill>
              </a:rPr>
              <a:t> and </a:t>
            </a:r>
            <a:r>
              <a:rPr b="1" lang="en" sz="3100">
                <a:solidFill>
                  <a:srgbClr val="FF0000"/>
                </a:solidFill>
              </a:rPr>
              <a:t>vector database</a:t>
            </a:r>
            <a:r>
              <a:rPr lang="en" sz="3100">
                <a:solidFill>
                  <a:srgbClr val="000000"/>
                </a:solidFill>
              </a:rPr>
              <a:t> to store structured project info and support AI-powered semantic search through vector embeddings.</a:t>
            </a:r>
            <a:endParaRPr sz="31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14"/>
          <p:cNvPicPr preferRelativeResize="0"/>
          <p:nvPr/>
        </p:nvPicPr>
        <p:blipFill rotWithShape="1">
          <a:blip r:embed="rId3">
            <a:alphaModFix/>
          </a:blip>
          <a:srcRect b="7933" l="1099" r="1605" t="18194"/>
          <a:stretch/>
        </p:blipFill>
        <p:spPr>
          <a:xfrm>
            <a:off x="-46320" y="-255520"/>
            <a:ext cx="43891197" cy="33173922"/>
          </a:xfrm>
          <a:prstGeom prst="rect">
            <a:avLst/>
          </a:prstGeom>
          <a:noFill/>
          <a:ln>
            <a:noFill/>
          </a:ln>
        </p:spPr>
      </p:pic>
      <p:sp>
        <p:nvSpPr>
          <p:cNvPr id="410" name="Google Shape;410;p14"/>
          <p:cNvSpPr/>
          <p:nvPr/>
        </p:nvSpPr>
        <p:spPr>
          <a:xfrm>
            <a:off x="116280" y="2085280"/>
            <a:ext cx="10113000" cy="305031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11" name="Google Shape;411;p14"/>
          <p:cNvSpPr/>
          <p:nvPr/>
        </p:nvSpPr>
        <p:spPr>
          <a:xfrm>
            <a:off x="-46320" y="-255518"/>
            <a:ext cx="43891200" cy="2023800"/>
          </a:xfrm>
          <a:prstGeom prst="rect">
            <a:avLst/>
          </a:prstGeom>
          <a:solidFill>
            <a:srgbClr val="4F0025"/>
          </a:solidFill>
          <a:ln cap="flat" cmpd="sng" w="9525">
            <a:solidFill>
              <a:srgbClr val="595959"/>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12" name="Google Shape;412;p14"/>
          <p:cNvSpPr txBox="1"/>
          <p:nvPr/>
        </p:nvSpPr>
        <p:spPr>
          <a:xfrm>
            <a:off x="6583680" y="-237040"/>
            <a:ext cx="30723900" cy="2447100"/>
          </a:xfrm>
          <a:prstGeom prst="rect">
            <a:avLst/>
          </a:prstGeom>
          <a:noFill/>
          <a:ln>
            <a:noFill/>
          </a:ln>
        </p:spPr>
        <p:txBody>
          <a:bodyPr anchorCtr="0" anchor="t" bIns="93075" lIns="93075" spcFirstLastPara="1" rIns="93075" wrap="square" tIns="93075">
            <a:spAutoFit/>
          </a:bodyPr>
          <a:lstStyle/>
          <a:p>
            <a:pPr indent="0" lvl="0" marL="0" rtl="0" algn="ctr">
              <a:lnSpc>
                <a:spcPct val="115000"/>
              </a:lnSpc>
              <a:spcBef>
                <a:spcPts val="0"/>
              </a:spcBef>
              <a:spcAft>
                <a:spcPts val="0"/>
              </a:spcAft>
              <a:buClr>
                <a:srgbClr val="000000"/>
              </a:buClr>
              <a:buSzPts val="1100"/>
              <a:buFont typeface="Arial"/>
              <a:buNone/>
            </a:pPr>
            <a:r>
              <a:rPr b="1" lang="en" sz="6400">
                <a:solidFill>
                  <a:srgbClr val="FFFFFF"/>
                </a:solidFill>
                <a:highlight>
                  <a:srgbClr val="4F0025"/>
                </a:highlight>
                <a:latin typeface="Montserrat"/>
                <a:ea typeface="Montserrat"/>
                <a:cs typeface="Montserrat"/>
                <a:sym typeface="Montserrat"/>
              </a:rPr>
              <a:t>A Smarter Repository: Enhancing Student Project Reuse and Discovery</a:t>
            </a:r>
            <a:endParaRPr b="1" sz="6400">
              <a:solidFill>
                <a:srgbClr val="FFFFFF"/>
              </a:solidFill>
              <a:highlight>
                <a:srgbClr val="4F0025"/>
              </a:highlight>
              <a:latin typeface="Montserrat"/>
              <a:ea typeface="Montserrat"/>
              <a:cs typeface="Montserrat"/>
              <a:sym typeface="Montserrat"/>
            </a:endParaRPr>
          </a:p>
          <a:p>
            <a:pPr indent="0" lvl="0" marL="0" marR="0" rtl="0" algn="ctr">
              <a:lnSpc>
                <a:spcPct val="115000"/>
              </a:lnSpc>
              <a:spcBef>
                <a:spcPts val="1100"/>
              </a:spcBef>
              <a:spcAft>
                <a:spcPts val="1100"/>
              </a:spcAft>
              <a:buClr>
                <a:srgbClr val="000000"/>
              </a:buClr>
              <a:buSzPts val="1100"/>
              <a:buFont typeface="Arial"/>
              <a:buNone/>
            </a:pPr>
            <a:r>
              <a:t/>
            </a:r>
            <a:endParaRPr b="1" sz="6400">
              <a:solidFill>
                <a:srgbClr val="FFFFFF"/>
              </a:solidFill>
              <a:highlight>
                <a:srgbClr val="4F0025"/>
              </a:highlight>
              <a:latin typeface="Montserrat"/>
              <a:ea typeface="Montserrat"/>
              <a:cs typeface="Montserrat"/>
              <a:sym typeface="Montserrat"/>
            </a:endParaRPr>
          </a:p>
        </p:txBody>
      </p:sp>
      <p:pic>
        <p:nvPicPr>
          <p:cNvPr id="413" name="Google Shape;413;p14"/>
          <p:cNvPicPr preferRelativeResize="0"/>
          <p:nvPr/>
        </p:nvPicPr>
        <p:blipFill rotWithShape="1">
          <a:blip r:embed="rId4">
            <a:alphaModFix/>
          </a:blip>
          <a:srcRect b="0" l="0" r="0" t="0"/>
          <a:stretch/>
        </p:blipFill>
        <p:spPr>
          <a:xfrm>
            <a:off x="2515774" y="452270"/>
            <a:ext cx="3479462" cy="657901"/>
          </a:xfrm>
          <a:prstGeom prst="rect">
            <a:avLst/>
          </a:prstGeom>
          <a:noFill/>
          <a:ln>
            <a:noFill/>
          </a:ln>
        </p:spPr>
      </p:pic>
      <p:sp>
        <p:nvSpPr>
          <p:cNvPr id="414" name="Google Shape;414;p14"/>
          <p:cNvSpPr/>
          <p:nvPr/>
        </p:nvSpPr>
        <p:spPr>
          <a:xfrm>
            <a:off x="33196560" y="2084480"/>
            <a:ext cx="10509000" cy="3050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15" name="Google Shape;415;p14"/>
          <p:cNvSpPr txBox="1"/>
          <p:nvPr/>
        </p:nvSpPr>
        <p:spPr>
          <a:xfrm>
            <a:off x="566520" y="2306720"/>
            <a:ext cx="93786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Background</a:t>
            </a:r>
            <a:endParaRPr b="0" i="0" sz="3700" u="none" cap="none" strike="noStrike">
              <a:solidFill>
                <a:srgbClr val="FFFFFF"/>
              </a:solidFill>
              <a:latin typeface="Arial"/>
              <a:ea typeface="Arial"/>
              <a:cs typeface="Arial"/>
              <a:sym typeface="Arial"/>
            </a:endParaRPr>
          </a:p>
        </p:txBody>
      </p:sp>
      <p:sp>
        <p:nvSpPr>
          <p:cNvPr id="416" name="Google Shape;416;p14"/>
          <p:cNvSpPr txBox="1"/>
          <p:nvPr/>
        </p:nvSpPr>
        <p:spPr>
          <a:xfrm>
            <a:off x="33604163" y="25363592"/>
            <a:ext cx="9751800" cy="8430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Connecting Campuses A US-Egypt Partnership</a:t>
            </a:r>
            <a:endParaRPr b="1" i="0" sz="3700" u="none" cap="none" strike="noStrike">
              <a:solidFill>
                <a:srgbClr val="FFFFFF"/>
              </a:solidFill>
              <a:latin typeface="Arial"/>
              <a:ea typeface="Arial"/>
              <a:cs typeface="Arial"/>
              <a:sym typeface="Arial"/>
            </a:endParaRPr>
          </a:p>
        </p:txBody>
      </p:sp>
      <p:sp>
        <p:nvSpPr>
          <p:cNvPr id="417" name="Google Shape;417;p14"/>
          <p:cNvSpPr txBox="1"/>
          <p:nvPr/>
        </p:nvSpPr>
        <p:spPr>
          <a:xfrm>
            <a:off x="33645503" y="11502440"/>
            <a:ext cx="9751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Future Work</a:t>
            </a:r>
            <a:endParaRPr b="1" i="0" sz="3700" u="none" cap="none" strike="noStrike">
              <a:solidFill>
                <a:srgbClr val="FFFFFF"/>
              </a:solidFill>
              <a:latin typeface="Arial"/>
              <a:ea typeface="Arial"/>
              <a:cs typeface="Arial"/>
              <a:sym typeface="Arial"/>
            </a:endParaRPr>
          </a:p>
        </p:txBody>
      </p:sp>
      <p:sp>
        <p:nvSpPr>
          <p:cNvPr id="418" name="Google Shape;418;p14"/>
          <p:cNvSpPr txBox="1"/>
          <p:nvPr/>
        </p:nvSpPr>
        <p:spPr>
          <a:xfrm>
            <a:off x="33575243" y="2363892"/>
            <a:ext cx="9751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Summary and Conclusion</a:t>
            </a:r>
            <a:endParaRPr b="0" i="0" sz="3700" u="none" cap="none" strike="noStrike">
              <a:solidFill>
                <a:srgbClr val="FFFFFF"/>
              </a:solidFill>
              <a:latin typeface="Arial"/>
              <a:ea typeface="Arial"/>
              <a:cs typeface="Arial"/>
              <a:sym typeface="Arial"/>
            </a:endParaRPr>
          </a:p>
        </p:txBody>
      </p:sp>
      <p:sp>
        <p:nvSpPr>
          <p:cNvPr id="419" name="Google Shape;419;p14"/>
          <p:cNvSpPr txBox="1"/>
          <p:nvPr/>
        </p:nvSpPr>
        <p:spPr>
          <a:xfrm>
            <a:off x="33783250" y="22424625"/>
            <a:ext cx="10008000" cy="1453500"/>
          </a:xfrm>
          <a:prstGeom prst="rect">
            <a:avLst/>
          </a:prstGeom>
          <a:noFill/>
          <a:ln>
            <a:noFill/>
          </a:ln>
        </p:spPr>
        <p:txBody>
          <a:bodyPr anchorCtr="0" anchor="t" bIns="93075" lIns="93075" spcFirstLastPara="1" rIns="93075" wrap="square" tIns="93075">
            <a:noAutofit/>
          </a:bodyPr>
          <a:lstStyle/>
          <a:p>
            <a:pPr indent="0" lvl="0" marL="0" marR="0" rtl="0" algn="l">
              <a:lnSpc>
                <a:spcPct val="115000"/>
              </a:lnSpc>
              <a:spcBef>
                <a:spcPts val="0"/>
              </a:spcBef>
              <a:spcAft>
                <a:spcPts val="0"/>
              </a:spcAft>
              <a:buClr>
                <a:srgbClr val="000000"/>
              </a:buClr>
              <a:buSzPts val="3200"/>
              <a:buFont typeface="Arial"/>
              <a:buNone/>
            </a:pPr>
            <a:r>
              <a:t/>
            </a:r>
            <a:endParaRPr b="0" i="0" sz="3200" u="none" cap="none" strike="noStrike">
              <a:solidFill>
                <a:srgbClr val="000000"/>
              </a:solidFill>
              <a:latin typeface="Cambria"/>
              <a:ea typeface="Cambria"/>
              <a:cs typeface="Cambria"/>
              <a:sym typeface="Cambria"/>
            </a:endParaRPr>
          </a:p>
        </p:txBody>
      </p:sp>
      <p:sp>
        <p:nvSpPr>
          <p:cNvPr id="420" name="Google Shape;420;p14"/>
          <p:cNvSpPr txBox="1"/>
          <p:nvPr/>
        </p:nvSpPr>
        <p:spPr>
          <a:xfrm>
            <a:off x="6741155" y="939360"/>
            <a:ext cx="30316200" cy="1553700"/>
          </a:xfrm>
          <a:prstGeom prst="rect">
            <a:avLst/>
          </a:prstGeom>
          <a:noFill/>
          <a:ln>
            <a:noFill/>
          </a:ln>
        </p:spPr>
        <p:txBody>
          <a:bodyPr anchorCtr="0" anchor="t" bIns="93075" lIns="93075" spcFirstLastPara="1" rIns="93075" wrap="square" tIns="93075">
            <a:spAutoFit/>
          </a:bodyPr>
          <a:lstStyle/>
          <a:p>
            <a:pPr indent="0" lvl="0" marL="0" rtl="0" algn="ctr">
              <a:lnSpc>
                <a:spcPct val="115000"/>
              </a:lnSpc>
              <a:spcBef>
                <a:spcPts val="0"/>
              </a:spcBef>
              <a:spcAft>
                <a:spcPts val="0"/>
              </a:spcAft>
              <a:buClr>
                <a:srgbClr val="000000"/>
              </a:buClr>
              <a:buSzPts val="3700"/>
              <a:buFont typeface="Arial"/>
              <a:buNone/>
            </a:pPr>
            <a:r>
              <a:rPr b="1" lang="en" sz="3700">
                <a:solidFill>
                  <a:srgbClr val="FFFFFF"/>
                </a:solidFill>
                <a:highlight>
                  <a:srgbClr val="4F0025"/>
                </a:highlight>
                <a:latin typeface="Montserrat"/>
                <a:ea typeface="Montserrat"/>
                <a:cs typeface="Montserrat"/>
                <a:sym typeface="Montserrat"/>
              </a:rPr>
              <a:t>Ahmed Islam, Aidan Flinton, Belal Fathy, Martha-Patience Taah, Merna Ibrahim- Faculty Advisor: Mohammed Seyam</a:t>
            </a:r>
            <a:endParaRPr b="1" sz="3700">
              <a:solidFill>
                <a:srgbClr val="FFFFFF"/>
              </a:solidFill>
              <a:highlight>
                <a:srgbClr val="4F0025"/>
              </a:highlight>
              <a:latin typeface="Montserrat"/>
              <a:ea typeface="Montserrat"/>
              <a:cs typeface="Montserrat"/>
              <a:sym typeface="Montserrat"/>
            </a:endParaRPr>
          </a:p>
          <a:p>
            <a:pPr indent="0" lvl="0" marL="0" marR="0" rtl="0" algn="ctr">
              <a:lnSpc>
                <a:spcPct val="115000"/>
              </a:lnSpc>
              <a:spcBef>
                <a:spcPts val="1100"/>
              </a:spcBef>
              <a:spcAft>
                <a:spcPts val="1100"/>
              </a:spcAft>
              <a:buClr>
                <a:srgbClr val="000000"/>
              </a:buClr>
              <a:buSzPts val="3700"/>
              <a:buFont typeface="Arial"/>
              <a:buNone/>
            </a:pPr>
            <a:r>
              <a:t/>
            </a:r>
            <a:endParaRPr b="1" sz="3700">
              <a:solidFill>
                <a:srgbClr val="FFFFFF"/>
              </a:solidFill>
              <a:highlight>
                <a:srgbClr val="4F0025"/>
              </a:highlight>
              <a:latin typeface="Montserrat"/>
              <a:ea typeface="Montserrat"/>
              <a:cs typeface="Montserrat"/>
              <a:sym typeface="Montserrat"/>
            </a:endParaRPr>
          </a:p>
        </p:txBody>
      </p:sp>
      <p:sp>
        <p:nvSpPr>
          <p:cNvPr id="421" name="Google Shape;421;p14"/>
          <p:cNvSpPr txBox="1"/>
          <p:nvPr/>
        </p:nvSpPr>
        <p:spPr>
          <a:xfrm>
            <a:off x="10358687" y="12827188"/>
            <a:ext cx="22707300" cy="769800"/>
          </a:xfrm>
          <a:prstGeom prst="rect">
            <a:avLst/>
          </a:prstGeom>
          <a:solidFill>
            <a:srgbClr val="B45F06"/>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Smart Diagram Search in Action</a:t>
            </a:r>
            <a:endParaRPr b="1" i="0" sz="3700" u="none" cap="none" strike="noStrike">
              <a:solidFill>
                <a:srgbClr val="FFFFFF"/>
              </a:solidFill>
              <a:latin typeface="Arial"/>
              <a:ea typeface="Arial"/>
              <a:cs typeface="Arial"/>
              <a:sym typeface="Arial"/>
            </a:endParaRPr>
          </a:p>
        </p:txBody>
      </p:sp>
      <p:sp>
        <p:nvSpPr>
          <p:cNvPr id="422" name="Google Shape;422;p14"/>
          <p:cNvSpPr txBox="1"/>
          <p:nvPr/>
        </p:nvSpPr>
        <p:spPr>
          <a:xfrm>
            <a:off x="33824975" y="26499700"/>
            <a:ext cx="9751800" cy="5688900"/>
          </a:xfrm>
          <a:prstGeom prst="rect">
            <a:avLst/>
          </a:prstGeom>
          <a:noFill/>
          <a:ln>
            <a:noFill/>
          </a:ln>
        </p:spPr>
        <p:txBody>
          <a:bodyPr anchorCtr="0" anchor="t" bIns="93075" lIns="93075" spcFirstLastPara="1" rIns="93075" wrap="square" tIns="93075">
            <a:noAutofit/>
          </a:bodyPr>
          <a:lstStyle/>
          <a:p>
            <a:pPr indent="0" lvl="0" marL="469900" rtl="0" algn="l">
              <a:spcBef>
                <a:spcPts val="0"/>
              </a:spcBef>
              <a:spcAft>
                <a:spcPts val="0"/>
              </a:spcAft>
              <a:buNone/>
            </a:pPr>
            <a:r>
              <a:t/>
            </a:r>
            <a:endParaRPr sz="3200">
              <a:latin typeface="Cambria"/>
              <a:ea typeface="Cambria"/>
              <a:cs typeface="Cambria"/>
              <a:sym typeface="Cambria"/>
            </a:endParaRPr>
          </a:p>
        </p:txBody>
      </p:sp>
      <p:pic>
        <p:nvPicPr>
          <p:cNvPr id="423" name="Google Shape;423;p14" title="img.icons8.png"/>
          <p:cNvPicPr preferRelativeResize="0"/>
          <p:nvPr/>
        </p:nvPicPr>
        <p:blipFill>
          <a:blip r:embed="rId5">
            <a:alphaModFix/>
          </a:blip>
          <a:stretch>
            <a:fillRect/>
          </a:stretch>
        </p:blipFill>
        <p:spPr>
          <a:xfrm>
            <a:off x="12677040" y="8526720"/>
            <a:ext cx="7028161" cy="7028161"/>
          </a:xfrm>
          <a:prstGeom prst="rect">
            <a:avLst/>
          </a:prstGeom>
          <a:noFill/>
          <a:ln>
            <a:noFill/>
          </a:ln>
        </p:spPr>
      </p:pic>
      <p:pic>
        <p:nvPicPr>
          <p:cNvPr id="424" name="Google Shape;424;p14"/>
          <p:cNvPicPr preferRelativeResize="0"/>
          <p:nvPr/>
        </p:nvPicPr>
        <p:blipFill>
          <a:blip r:embed="rId6">
            <a:alphaModFix/>
          </a:blip>
          <a:stretch>
            <a:fillRect/>
          </a:stretch>
        </p:blipFill>
        <p:spPr>
          <a:xfrm>
            <a:off x="20843306" y="9299794"/>
            <a:ext cx="3222958" cy="3222958"/>
          </a:xfrm>
          <a:prstGeom prst="rect">
            <a:avLst/>
          </a:prstGeom>
          <a:noFill/>
          <a:ln>
            <a:noFill/>
          </a:ln>
        </p:spPr>
      </p:pic>
      <p:pic>
        <p:nvPicPr>
          <p:cNvPr id="425" name="Google Shape;425;p14"/>
          <p:cNvPicPr preferRelativeResize="0"/>
          <p:nvPr/>
        </p:nvPicPr>
        <p:blipFill rotWithShape="1">
          <a:blip r:embed="rId7">
            <a:alphaModFix/>
          </a:blip>
          <a:srcRect b="-34560" l="-45640" r="45640" t="34560"/>
          <a:stretch/>
        </p:blipFill>
        <p:spPr>
          <a:xfrm>
            <a:off x="19949175" y="9958091"/>
            <a:ext cx="3527147" cy="1761121"/>
          </a:xfrm>
          <a:prstGeom prst="rect">
            <a:avLst/>
          </a:prstGeom>
          <a:noFill/>
          <a:ln>
            <a:noFill/>
          </a:ln>
        </p:spPr>
      </p:pic>
      <p:pic>
        <p:nvPicPr>
          <p:cNvPr id="426" name="Google Shape;426;p14" title="download__1_-removebg-preview.png"/>
          <p:cNvPicPr preferRelativeResize="0"/>
          <p:nvPr/>
        </p:nvPicPr>
        <p:blipFill>
          <a:blip r:embed="rId8">
            <a:alphaModFix/>
          </a:blip>
          <a:stretch>
            <a:fillRect/>
          </a:stretch>
        </p:blipFill>
        <p:spPr>
          <a:xfrm>
            <a:off x="18466200" y="7225840"/>
            <a:ext cx="3479401" cy="3479401"/>
          </a:xfrm>
          <a:prstGeom prst="rect">
            <a:avLst/>
          </a:prstGeom>
          <a:noFill/>
          <a:ln>
            <a:noFill/>
          </a:ln>
        </p:spPr>
      </p:pic>
      <p:pic>
        <p:nvPicPr>
          <p:cNvPr id="427" name="Google Shape;427;p14" title="pngtree-world-map-silhouette-vector-australia-png-image_4955918.png"/>
          <p:cNvPicPr preferRelativeResize="0"/>
          <p:nvPr/>
        </p:nvPicPr>
        <p:blipFill>
          <a:blip r:embed="rId9">
            <a:alphaModFix/>
          </a:blip>
          <a:stretch>
            <a:fillRect/>
          </a:stretch>
        </p:blipFill>
        <p:spPr>
          <a:xfrm>
            <a:off x="-1036800" y="1166880"/>
            <a:ext cx="12298806" cy="7222682"/>
          </a:xfrm>
          <a:prstGeom prst="rect">
            <a:avLst/>
          </a:prstGeom>
          <a:noFill/>
          <a:ln>
            <a:noFill/>
          </a:ln>
        </p:spPr>
      </p:pic>
      <p:pic>
        <p:nvPicPr>
          <p:cNvPr id="428" name="Google Shape;428;p14" title="img.icons8.png"/>
          <p:cNvPicPr preferRelativeResize="0"/>
          <p:nvPr/>
        </p:nvPicPr>
        <p:blipFill>
          <a:blip r:embed="rId10">
            <a:alphaModFix/>
          </a:blip>
          <a:stretch>
            <a:fillRect/>
          </a:stretch>
        </p:blipFill>
        <p:spPr>
          <a:xfrm>
            <a:off x="37492560" y="30560640"/>
            <a:ext cx="1357440" cy="1357440"/>
          </a:xfrm>
          <a:prstGeom prst="rect">
            <a:avLst/>
          </a:prstGeom>
          <a:noFill/>
          <a:ln>
            <a:noFill/>
          </a:ln>
        </p:spPr>
      </p:pic>
      <p:pic>
        <p:nvPicPr>
          <p:cNvPr id="429" name="Google Shape;429;p14"/>
          <p:cNvPicPr preferRelativeResize="0"/>
          <p:nvPr/>
        </p:nvPicPr>
        <p:blipFill>
          <a:blip r:embed="rId11">
            <a:alphaModFix/>
          </a:blip>
          <a:stretch>
            <a:fillRect/>
          </a:stretch>
        </p:blipFill>
        <p:spPr>
          <a:xfrm>
            <a:off x="4989480" y="3435600"/>
            <a:ext cx="248188" cy="3479404"/>
          </a:xfrm>
          <a:prstGeom prst="rect">
            <a:avLst/>
          </a:prstGeom>
          <a:noFill/>
          <a:ln>
            <a:noFill/>
          </a:ln>
        </p:spPr>
      </p:pic>
      <p:sp>
        <p:nvSpPr>
          <p:cNvPr id="430" name="Google Shape;430;p14"/>
          <p:cNvSpPr txBox="1"/>
          <p:nvPr/>
        </p:nvSpPr>
        <p:spPr>
          <a:xfrm>
            <a:off x="398160" y="3405520"/>
            <a:ext cx="4668600" cy="7747200"/>
          </a:xfrm>
          <a:prstGeom prst="rect">
            <a:avLst/>
          </a:prstGeom>
          <a:noFill/>
          <a:ln>
            <a:noFill/>
          </a:ln>
        </p:spPr>
        <p:txBody>
          <a:bodyPr anchorCtr="0" anchor="t" bIns="93075" lIns="93075" spcFirstLastPara="1" rIns="93075" wrap="square" tIns="93075">
            <a:noAutofit/>
          </a:bodyPr>
          <a:lstStyle/>
          <a:p>
            <a:pPr indent="-469900" lvl="0" marL="469900" marR="0" rtl="0" algn="l">
              <a:lnSpc>
                <a:spcPct val="100000"/>
              </a:lnSpc>
              <a:spcBef>
                <a:spcPts val="0"/>
              </a:spcBef>
              <a:spcAft>
                <a:spcPts val="0"/>
              </a:spcAft>
              <a:buSzPts val="3200"/>
              <a:buChar char="■"/>
            </a:pPr>
            <a:r>
              <a:rPr lang="en" sz="3200"/>
              <a:t>student projects are often </a:t>
            </a:r>
            <a:r>
              <a:rPr b="1" lang="en" sz="3200">
                <a:solidFill>
                  <a:srgbClr val="FF0000"/>
                </a:solidFill>
              </a:rPr>
              <a:t>underutilized</a:t>
            </a:r>
            <a:r>
              <a:rPr lang="en" sz="3200"/>
              <a:t>, or lost after course completion.</a:t>
            </a:r>
            <a:endParaRPr sz="3200"/>
          </a:p>
          <a:p>
            <a:pPr indent="-469900" lvl="0" marL="469900" marR="0" rtl="0" algn="l">
              <a:lnSpc>
                <a:spcPct val="100000"/>
              </a:lnSpc>
              <a:spcBef>
                <a:spcPts val="0"/>
              </a:spcBef>
              <a:spcAft>
                <a:spcPts val="0"/>
              </a:spcAft>
              <a:buSzPts val="3200"/>
              <a:buChar char="■"/>
            </a:pPr>
            <a:r>
              <a:rPr b="1" lang="en" sz="3200">
                <a:solidFill>
                  <a:srgbClr val="FF0000"/>
                </a:solidFill>
              </a:rPr>
              <a:t>Duplication</a:t>
            </a:r>
            <a:r>
              <a:rPr b="1" lang="en" sz="3200"/>
              <a:t> </a:t>
            </a:r>
            <a:r>
              <a:rPr lang="en" sz="3200"/>
              <a:t>of effort remains common due to the lack of centralized discovery tools</a:t>
            </a:r>
            <a:endParaRPr sz="3200"/>
          </a:p>
        </p:txBody>
      </p:sp>
      <p:sp>
        <p:nvSpPr>
          <p:cNvPr id="431" name="Google Shape;431;p14"/>
          <p:cNvSpPr txBox="1"/>
          <p:nvPr/>
        </p:nvSpPr>
        <p:spPr>
          <a:xfrm>
            <a:off x="5497020" y="3405520"/>
            <a:ext cx="4668600" cy="7747200"/>
          </a:xfrm>
          <a:prstGeom prst="rect">
            <a:avLst/>
          </a:prstGeom>
          <a:noFill/>
          <a:ln>
            <a:noFill/>
          </a:ln>
        </p:spPr>
        <p:txBody>
          <a:bodyPr anchorCtr="0" anchor="t" bIns="93075" lIns="93075" spcFirstLastPara="1" rIns="93075" wrap="square" tIns="93075">
            <a:noAutofit/>
          </a:bodyPr>
          <a:lstStyle/>
          <a:p>
            <a:pPr indent="-469900" lvl="0" marL="469900" marR="0" rtl="0" algn="l">
              <a:lnSpc>
                <a:spcPct val="100000"/>
              </a:lnSpc>
              <a:spcBef>
                <a:spcPts val="0"/>
              </a:spcBef>
              <a:spcAft>
                <a:spcPts val="0"/>
              </a:spcAft>
              <a:buSzPts val="3200"/>
              <a:buFont typeface="Cambria"/>
              <a:buChar char="■"/>
            </a:pPr>
            <a:r>
              <a:rPr lang="en" sz="3200"/>
              <a:t>our platform introduces a scalable, </a:t>
            </a:r>
            <a:r>
              <a:rPr b="1" lang="en" sz="3200">
                <a:solidFill>
                  <a:srgbClr val="FF0000"/>
                </a:solidFill>
              </a:rPr>
              <a:t>AI-driven</a:t>
            </a:r>
            <a:r>
              <a:rPr lang="en" sz="3200">
                <a:solidFill>
                  <a:srgbClr val="FF0000"/>
                </a:solidFill>
              </a:rPr>
              <a:t> </a:t>
            </a:r>
            <a:r>
              <a:rPr b="1" lang="en" sz="3200">
                <a:solidFill>
                  <a:srgbClr val="FF0000"/>
                </a:solidFill>
              </a:rPr>
              <a:t>repository</a:t>
            </a:r>
            <a:r>
              <a:rPr b="1" lang="en" sz="3200"/>
              <a:t> </a:t>
            </a:r>
            <a:r>
              <a:rPr lang="en" sz="3200"/>
              <a:t>that empowers students to showcase their work while enabling others to efficiently discover and reuse existing assets.</a:t>
            </a:r>
            <a:endParaRPr sz="3200"/>
          </a:p>
          <a:p>
            <a:pPr indent="0" lvl="0" marL="469900" marR="0" rtl="0" algn="l">
              <a:lnSpc>
                <a:spcPct val="100000"/>
              </a:lnSpc>
              <a:spcBef>
                <a:spcPts val="0"/>
              </a:spcBef>
              <a:spcAft>
                <a:spcPts val="0"/>
              </a:spcAft>
              <a:buNone/>
            </a:pPr>
            <a:r>
              <a:t/>
            </a:r>
            <a:endParaRPr sz="3200"/>
          </a:p>
        </p:txBody>
      </p:sp>
      <p:sp>
        <p:nvSpPr>
          <p:cNvPr id="432" name="Google Shape;432;p14"/>
          <p:cNvSpPr/>
          <p:nvPr/>
        </p:nvSpPr>
        <p:spPr>
          <a:xfrm>
            <a:off x="10358640" y="2087040"/>
            <a:ext cx="22707300" cy="217902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33" name="Google Shape;433;p14"/>
          <p:cNvSpPr txBox="1"/>
          <p:nvPr/>
        </p:nvSpPr>
        <p:spPr>
          <a:xfrm>
            <a:off x="533855" y="11265680"/>
            <a:ext cx="9378600" cy="5118600"/>
          </a:xfrm>
          <a:prstGeom prst="rect">
            <a:avLst/>
          </a:prstGeom>
          <a:noFill/>
          <a:ln>
            <a:noFill/>
          </a:ln>
        </p:spPr>
        <p:txBody>
          <a:bodyPr anchorCtr="0" anchor="t" bIns="93075" lIns="93075" spcFirstLastPara="1" rIns="93075" wrap="square" tIns="93075">
            <a:noAutofit/>
          </a:bodyPr>
          <a:lstStyle/>
          <a:p>
            <a:pPr indent="-469900" lvl="0" marL="469900" marR="0" rtl="0" algn="l">
              <a:lnSpc>
                <a:spcPct val="100000"/>
              </a:lnSpc>
              <a:spcBef>
                <a:spcPts val="0"/>
              </a:spcBef>
              <a:spcAft>
                <a:spcPts val="0"/>
              </a:spcAft>
              <a:buSzPts val="3200"/>
              <a:buChar char="■"/>
            </a:pPr>
            <a:r>
              <a:rPr lang="en" sz="3200"/>
              <a:t>An AI search system leveraging </a:t>
            </a:r>
            <a:r>
              <a:rPr b="1" lang="en" sz="3200">
                <a:solidFill>
                  <a:srgbClr val="FF0000"/>
                </a:solidFill>
              </a:rPr>
              <a:t>semantic understanding and structural diagram analysis</a:t>
            </a:r>
            <a:r>
              <a:rPr lang="en" sz="3200"/>
              <a:t> to retrieve relevant projects. </a:t>
            </a:r>
            <a:endParaRPr sz="3200"/>
          </a:p>
          <a:p>
            <a:pPr indent="-469900" lvl="0" marL="469900" marR="0" rtl="0" algn="l">
              <a:lnSpc>
                <a:spcPct val="100000"/>
              </a:lnSpc>
              <a:spcBef>
                <a:spcPts val="0"/>
              </a:spcBef>
              <a:spcAft>
                <a:spcPts val="0"/>
              </a:spcAft>
              <a:buSzPts val="3200"/>
              <a:buChar char="■"/>
            </a:pPr>
            <a:r>
              <a:rPr lang="en" sz="3200"/>
              <a:t>This intelligent discovery </a:t>
            </a:r>
            <a:r>
              <a:rPr b="1" lang="en" sz="3200">
                <a:solidFill>
                  <a:srgbClr val="FF0000"/>
                </a:solidFill>
              </a:rPr>
              <a:t>accelerates development</a:t>
            </a:r>
            <a:r>
              <a:rPr lang="en" sz="3200"/>
              <a:t> and </a:t>
            </a:r>
            <a:r>
              <a:rPr b="1" lang="en" sz="3200">
                <a:solidFill>
                  <a:srgbClr val="FF0000"/>
                </a:solidFill>
              </a:rPr>
              <a:t>reduces redundancy</a:t>
            </a:r>
            <a:r>
              <a:rPr lang="en" sz="3200"/>
              <a:t>.</a:t>
            </a:r>
            <a:endParaRPr sz="3200"/>
          </a:p>
        </p:txBody>
      </p:sp>
      <p:sp>
        <p:nvSpPr>
          <p:cNvPr id="434" name="Google Shape;434;p14"/>
          <p:cNvSpPr txBox="1"/>
          <p:nvPr/>
        </p:nvSpPr>
        <p:spPr>
          <a:xfrm>
            <a:off x="566400" y="2321760"/>
            <a:ext cx="93786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 Problem Statement-Why it Matters</a:t>
            </a:r>
            <a:endParaRPr b="0" i="0" sz="3700" u="none" cap="none" strike="noStrike">
              <a:solidFill>
                <a:srgbClr val="FFFFFF"/>
              </a:solidFill>
              <a:latin typeface="Arial"/>
              <a:ea typeface="Arial"/>
              <a:cs typeface="Arial"/>
              <a:sym typeface="Arial"/>
            </a:endParaRPr>
          </a:p>
        </p:txBody>
      </p:sp>
      <p:pic>
        <p:nvPicPr>
          <p:cNvPr id="435" name="Google Shape;435;p14" title="9850903.png"/>
          <p:cNvPicPr preferRelativeResize="0"/>
          <p:nvPr/>
        </p:nvPicPr>
        <p:blipFill>
          <a:blip r:embed="rId12">
            <a:alphaModFix/>
          </a:blip>
          <a:stretch>
            <a:fillRect/>
          </a:stretch>
        </p:blipFill>
        <p:spPr>
          <a:xfrm rot="974108">
            <a:off x="8343951" y="9448361"/>
            <a:ext cx="1153965" cy="1454287"/>
          </a:xfrm>
          <a:prstGeom prst="rect">
            <a:avLst/>
          </a:prstGeom>
          <a:noFill/>
          <a:ln>
            <a:noFill/>
          </a:ln>
        </p:spPr>
      </p:pic>
      <p:pic>
        <p:nvPicPr>
          <p:cNvPr id="436" name="Google Shape;436;p14" title="2591945.png"/>
          <p:cNvPicPr preferRelativeResize="0"/>
          <p:nvPr/>
        </p:nvPicPr>
        <p:blipFill>
          <a:blip r:embed="rId13">
            <a:alphaModFix/>
          </a:blip>
          <a:stretch>
            <a:fillRect/>
          </a:stretch>
        </p:blipFill>
        <p:spPr>
          <a:xfrm rot="9">
            <a:off x="1727927" y="9248560"/>
            <a:ext cx="711793" cy="890147"/>
          </a:xfrm>
          <a:prstGeom prst="rect">
            <a:avLst/>
          </a:prstGeom>
          <a:noFill/>
          <a:ln>
            <a:noFill/>
          </a:ln>
        </p:spPr>
      </p:pic>
      <p:pic>
        <p:nvPicPr>
          <p:cNvPr id="437" name="Google Shape;437;p14" title="1_RYWlvoOJeHoxR2sHntDdIA.png"/>
          <p:cNvPicPr preferRelativeResize="0"/>
          <p:nvPr/>
        </p:nvPicPr>
        <p:blipFill>
          <a:blip r:embed="rId14">
            <a:alphaModFix/>
          </a:blip>
          <a:stretch>
            <a:fillRect/>
          </a:stretch>
        </p:blipFill>
        <p:spPr>
          <a:xfrm rot="-1244085">
            <a:off x="7025057" y="9514593"/>
            <a:ext cx="1065896" cy="1321818"/>
          </a:xfrm>
          <a:prstGeom prst="rect">
            <a:avLst/>
          </a:prstGeom>
          <a:noFill/>
          <a:ln>
            <a:noFill/>
          </a:ln>
        </p:spPr>
      </p:pic>
      <p:pic>
        <p:nvPicPr>
          <p:cNvPr id="438" name="Google Shape;438;p14" title="2586590.png"/>
          <p:cNvPicPr preferRelativeResize="0"/>
          <p:nvPr/>
        </p:nvPicPr>
        <p:blipFill>
          <a:blip r:embed="rId15">
            <a:alphaModFix/>
          </a:blip>
          <a:stretch>
            <a:fillRect/>
          </a:stretch>
        </p:blipFill>
        <p:spPr>
          <a:xfrm>
            <a:off x="5158662" y="9471624"/>
            <a:ext cx="1005840" cy="1005840"/>
          </a:xfrm>
          <a:prstGeom prst="rect">
            <a:avLst/>
          </a:prstGeom>
          <a:noFill/>
          <a:ln>
            <a:noFill/>
          </a:ln>
        </p:spPr>
      </p:pic>
      <p:pic>
        <p:nvPicPr>
          <p:cNvPr id="439" name="Google Shape;439;p14" title="16864270.png"/>
          <p:cNvPicPr preferRelativeResize="0"/>
          <p:nvPr/>
        </p:nvPicPr>
        <p:blipFill>
          <a:blip r:embed="rId16">
            <a:alphaModFix/>
          </a:blip>
          <a:stretch>
            <a:fillRect/>
          </a:stretch>
        </p:blipFill>
        <p:spPr>
          <a:xfrm>
            <a:off x="922080" y="9746118"/>
            <a:ext cx="1005899" cy="1257802"/>
          </a:xfrm>
          <a:prstGeom prst="rect">
            <a:avLst/>
          </a:prstGeom>
          <a:noFill/>
          <a:ln>
            <a:noFill/>
          </a:ln>
        </p:spPr>
      </p:pic>
      <p:sp>
        <p:nvSpPr>
          <p:cNvPr id="440" name="Google Shape;440;p14"/>
          <p:cNvSpPr txBox="1"/>
          <p:nvPr/>
        </p:nvSpPr>
        <p:spPr>
          <a:xfrm>
            <a:off x="566520" y="8365920"/>
            <a:ext cx="93786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Objective</a:t>
            </a:r>
            <a:endParaRPr b="0" i="0" sz="3700" u="none" cap="none" strike="noStrike">
              <a:solidFill>
                <a:srgbClr val="FFFFFF"/>
              </a:solidFill>
              <a:latin typeface="Arial"/>
              <a:ea typeface="Arial"/>
              <a:cs typeface="Arial"/>
              <a:sym typeface="Arial"/>
            </a:endParaRPr>
          </a:p>
        </p:txBody>
      </p:sp>
      <p:pic>
        <p:nvPicPr>
          <p:cNvPr id="441" name="Google Shape;441;p14" title="3147500-200.png"/>
          <p:cNvPicPr preferRelativeResize="0"/>
          <p:nvPr/>
        </p:nvPicPr>
        <p:blipFill>
          <a:blip r:embed="rId17">
            <a:alphaModFix/>
          </a:blip>
          <a:stretch>
            <a:fillRect/>
          </a:stretch>
        </p:blipFill>
        <p:spPr>
          <a:xfrm>
            <a:off x="3128160" y="9443122"/>
            <a:ext cx="1223400" cy="1223400"/>
          </a:xfrm>
          <a:prstGeom prst="rect">
            <a:avLst/>
          </a:prstGeom>
          <a:noFill/>
          <a:ln>
            <a:noFill/>
          </a:ln>
        </p:spPr>
      </p:pic>
      <p:pic>
        <p:nvPicPr>
          <p:cNvPr id="442" name="Google Shape;442;p14" title="pngtree-corporate-business-icon-outline-vector-png-image_4697721.png"/>
          <p:cNvPicPr preferRelativeResize="0"/>
          <p:nvPr/>
        </p:nvPicPr>
        <p:blipFill>
          <a:blip r:embed="rId18">
            <a:alphaModFix/>
          </a:blip>
          <a:stretch>
            <a:fillRect/>
          </a:stretch>
        </p:blipFill>
        <p:spPr>
          <a:xfrm>
            <a:off x="7177661" y="15432682"/>
            <a:ext cx="1012901" cy="1264516"/>
          </a:xfrm>
          <a:prstGeom prst="rect">
            <a:avLst/>
          </a:prstGeom>
          <a:noFill/>
          <a:ln>
            <a:noFill/>
          </a:ln>
        </p:spPr>
      </p:pic>
      <p:sp>
        <p:nvSpPr>
          <p:cNvPr id="443" name="Google Shape;443;p14"/>
          <p:cNvSpPr txBox="1"/>
          <p:nvPr/>
        </p:nvSpPr>
        <p:spPr>
          <a:xfrm>
            <a:off x="533880" y="14410080"/>
            <a:ext cx="5057400" cy="7367100"/>
          </a:xfrm>
          <a:prstGeom prst="rect">
            <a:avLst/>
          </a:prstGeom>
          <a:noFill/>
          <a:ln>
            <a:noFill/>
          </a:ln>
        </p:spPr>
        <p:txBody>
          <a:bodyPr anchorCtr="0" anchor="t" bIns="93075" lIns="93075" spcFirstLastPara="1" rIns="93075" wrap="square" tIns="93075">
            <a:noAutofit/>
          </a:bodyPr>
          <a:lstStyle/>
          <a:p>
            <a:pPr indent="-469900" lvl="0" marL="469900" rtl="0" algn="l">
              <a:spcBef>
                <a:spcPts val="0"/>
              </a:spcBef>
              <a:spcAft>
                <a:spcPts val="0"/>
              </a:spcAft>
              <a:buClr>
                <a:srgbClr val="000000"/>
              </a:buClr>
              <a:buSzPts val="3200"/>
              <a:buChar char="■"/>
            </a:pPr>
            <a:r>
              <a:rPr lang="en" sz="3200">
                <a:solidFill>
                  <a:srgbClr val="000000"/>
                </a:solidFill>
              </a:rPr>
              <a:t>Centralized, scalable </a:t>
            </a:r>
            <a:r>
              <a:rPr b="1" lang="en" sz="3200">
                <a:solidFill>
                  <a:srgbClr val="FF0000"/>
                </a:solidFill>
              </a:rPr>
              <a:t>repository </a:t>
            </a:r>
            <a:r>
              <a:rPr lang="en" sz="3200">
                <a:solidFill>
                  <a:srgbClr val="000000"/>
                </a:solidFill>
              </a:rPr>
              <a:t>for student projects  </a:t>
            </a:r>
            <a:endParaRPr sz="3200">
              <a:solidFill>
                <a:srgbClr val="000000"/>
              </a:solidFill>
            </a:endParaRPr>
          </a:p>
          <a:p>
            <a:pPr indent="-469900" lvl="0" marL="469900" rtl="0" algn="l">
              <a:spcBef>
                <a:spcPts val="0"/>
              </a:spcBef>
              <a:spcAft>
                <a:spcPts val="0"/>
              </a:spcAft>
              <a:buClr>
                <a:srgbClr val="000000"/>
              </a:buClr>
              <a:buSzPts val="3200"/>
              <a:buChar char="■"/>
            </a:pPr>
            <a:r>
              <a:rPr lang="en" sz="3200">
                <a:solidFill>
                  <a:srgbClr val="000000"/>
                </a:solidFill>
              </a:rPr>
              <a:t>Auto-generated web pages with code, diagrams, and documentation  </a:t>
            </a:r>
            <a:endParaRPr sz="3200"/>
          </a:p>
        </p:txBody>
      </p:sp>
      <p:grpSp>
        <p:nvGrpSpPr>
          <p:cNvPr id="444" name="Google Shape;444;p14"/>
          <p:cNvGrpSpPr/>
          <p:nvPr/>
        </p:nvGrpSpPr>
        <p:grpSpPr>
          <a:xfrm>
            <a:off x="6572010" y="13495778"/>
            <a:ext cx="2224063" cy="2077434"/>
            <a:chOff x="167151" y="2697211"/>
            <a:chExt cx="413226" cy="312688"/>
          </a:xfrm>
        </p:grpSpPr>
        <p:pic>
          <p:nvPicPr>
            <p:cNvPr id="445" name="Google Shape;445;p14" title="icons8-code-100.png"/>
            <p:cNvPicPr preferRelativeResize="0"/>
            <p:nvPr/>
          </p:nvPicPr>
          <p:blipFill>
            <a:blip r:embed="rId19">
              <a:alphaModFix/>
            </a:blip>
            <a:stretch>
              <a:fillRect/>
            </a:stretch>
          </p:blipFill>
          <p:spPr>
            <a:xfrm rot="2029674">
              <a:off x="342650" y="2772172"/>
              <a:ext cx="199150" cy="199150"/>
            </a:xfrm>
            <a:prstGeom prst="rect">
              <a:avLst/>
            </a:prstGeom>
            <a:noFill/>
            <a:ln>
              <a:noFill/>
            </a:ln>
          </p:spPr>
        </p:pic>
        <p:pic>
          <p:nvPicPr>
            <p:cNvPr id="446" name="Google Shape;446;p14" title="img.icons8.png"/>
            <p:cNvPicPr preferRelativeResize="0"/>
            <p:nvPr/>
          </p:nvPicPr>
          <p:blipFill>
            <a:blip r:embed="rId20">
              <a:alphaModFix/>
            </a:blip>
            <a:stretch>
              <a:fillRect/>
            </a:stretch>
          </p:blipFill>
          <p:spPr>
            <a:xfrm rot="-1675020">
              <a:off x="207100" y="2737160"/>
              <a:ext cx="227100" cy="227100"/>
            </a:xfrm>
            <a:prstGeom prst="rect">
              <a:avLst/>
            </a:prstGeom>
            <a:noFill/>
            <a:ln>
              <a:noFill/>
            </a:ln>
          </p:spPr>
        </p:pic>
      </p:grpSp>
      <p:grpSp>
        <p:nvGrpSpPr>
          <p:cNvPr id="447" name="Google Shape;447;p14"/>
          <p:cNvGrpSpPr/>
          <p:nvPr/>
        </p:nvGrpSpPr>
        <p:grpSpPr>
          <a:xfrm>
            <a:off x="7655739" y="16597073"/>
            <a:ext cx="1606982" cy="1349995"/>
            <a:chOff x="1340638" y="3139776"/>
            <a:chExt cx="501633" cy="337499"/>
          </a:xfrm>
        </p:grpSpPr>
        <p:pic>
          <p:nvPicPr>
            <p:cNvPr id="448" name="Google Shape;448;p14" title="img.icons8.png"/>
            <p:cNvPicPr preferRelativeResize="0"/>
            <p:nvPr/>
          </p:nvPicPr>
          <p:blipFill>
            <a:blip r:embed="rId21">
              <a:alphaModFix/>
            </a:blip>
            <a:stretch>
              <a:fillRect/>
            </a:stretch>
          </p:blipFill>
          <p:spPr>
            <a:xfrm rot="1057311">
              <a:off x="1554825" y="3189825"/>
              <a:ext cx="254850" cy="254850"/>
            </a:xfrm>
            <a:prstGeom prst="rect">
              <a:avLst/>
            </a:prstGeom>
            <a:noFill/>
            <a:ln>
              <a:noFill/>
            </a:ln>
          </p:spPr>
        </p:pic>
        <p:pic>
          <p:nvPicPr>
            <p:cNvPr id="449" name="Google Shape;449;p14" title="img.icons8.png"/>
            <p:cNvPicPr preferRelativeResize="0"/>
            <p:nvPr/>
          </p:nvPicPr>
          <p:blipFill>
            <a:blip r:embed="rId22">
              <a:alphaModFix/>
            </a:blip>
            <a:stretch>
              <a:fillRect/>
            </a:stretch>
          </p:blipFill>
          <p:spPr>
            <a:xfrm rot="-1467567">
              <a:off x="1381963" y="3181100"/>
              <a:ext cx="254850" cy="254850"/>
            </a:xfrm>
            <a:prstGeom prst="rect">
              <a:avLst/>
            </a:prstGeom>
            <a:noFill/>
            <a:ln>
              <a:noFill/>
            </a:ln>
          </p:spPr>
        </p:pic>
      </p:grpSp>
      <p:grpSp>
        <p:nvGrpSpPr>
          <p:cNvPr id="450" name="Google Shape;450;p14"/>
          <p:cNvGrpSpPr/>
          <p:nvPr/>
        </p:nvGrpSpPr>
        <p:grpSpPr>
          <a:xfrm>
            <a:off x="6164447" y="16597110"/>
            <a:ext cx="1433829" cy="1391901"/>
            <a:chOff x="1073350" y="3122925"/>
            <a:chExt cx="447582" cy="347975"/>
          </a:xfrm>
        </p:grpSpPr>
        <p:pic>
          <p:nvPicPr>
            <p:cNvPr id="451" name="Google Shape;451;p14" title="img.icons8.png"/>
            <p:cNvPicPr preferRelativeResize="0"/>
            <p:nvPr/>
          </p:nvPicPr>
          <p:blipFill rotWithShape="1">
            <a:blip r:embed="rId23">
              <a:alphaModFix/>
            </a:blip>
            <a:srcRect b="0" l="0" r="0" t="0"/>
            <a:stretch/>
          </p:blipFill>
          <p:spPr>
            <a:xfrm rot="5400000">
              <a:off x="1233991" y="3153442"/>
              <a:ext cx="286941" cy="286941"/>
            </a:xfrm>
            <a:prstGeom prst="rect">
              <a:avLst/>
            </a:prstGeom>
            <a:noFill/>
            <a:ln>
              <a:noFill/>
            </a:ln>
          </p:spPr>
        </p:pic>
        <p:pic>
          <p:nvPicPr>
            <p:cNvPr id="452" name="Google Shape;452;p14" title="img.icons8.png"/>
            <p:cNvPicPr preferRelativeResize="0"/>
            <p:nvPr/>
          </p:nvPicPr>
          <p:blipFill>
            <a:blip r:embed="rId24">
              <a:alphaModFix/>
            </a:blip>
            <a:stretch>
              <a:fillRect/>
            </a:stretch>
          </p:blipFill>
          <p:spPr>
            <a:xfrm>
              <a:off x="1073350" y="3122925"/>
              <a:ext cx="347975" cy="347975"/>
            </a:xfrm>
            <a:prstGeom prst="rect">
              <a:avLst/>
            </a:prstGeom>
            <a:noFill/>
            <a:ln>
              <a:noFill/>
            </a:ln>
          </p:spPr>
        </p:pic>
      </p:grpSp>
      <p:grpSp>
        <p:nvGrpSpPr>
          <p:cNvPr id="453" name="Google Shape;453;p14"/>
          <p:cNvGrpSpPr/>
          <p:nvPr/>
        </p:nvGrpSpPr>
        <p:grpSpPr>
          <a:xfrm>
            <a:off x="381604" y="18057487"/>
            <a:ext cx="4131288" cy="6012639"/>
            <a:chOff x="79505" y="3818263"/>
            <a:chExt cx="979489" cy="1042232"/>
          </a:xfrm>
        </p:grpSpPr>
        <p:grpSp>
          <p:nvGrpSpPr>
            <p:cNvPr id="454" name="Google Shape;454;p14"/>
            <p:cNvGrpSpPr/>
            <p:nvPr/>
          </p:nvGrpSpPr>
          <p:grpSpPr>
            <a:xfrm>
              <a:off x="79505" y="4309553"/>
              <a:ext cx="979489" cy="550942"/>
              <a:chOff x="1171163" y="5366900"/>
              <a:chExt cx="3274788" cy="1856275"/>
            </a:xfrm>
          </p:grpSpPr>
          <p:pic>
            <p:nvPicPr>
              <p:cNvPr id="455" name="Google Shape;455;p14" title="img.icons8.png"/>
              <p:cNvPicPr preferRelativeResize="0"/>
              <p:nvPr/>
            </p:nvPicPr>
            <p:blipFill>
              <a:blip r:embed="rId25">
                <a:alphaModFix/>
              </a:blip>
              <a:stretch>
                <a:fillRect/>
              </a:stretch>
            </p:blipFill>
            <p:spPr>
              <a:xfrm>
                <a:off x="1171163" y="5699175"/>
                <a:ext cx="1524000" cy="1524000"/>
              </a:xfrm>
              <a:prstGeom prst="rect">
                <a:avLst/>
              </a:prstGeom>
              <a:noFill/>
              <a:ln>
                <a:noFill/>
              </a:ln>
            </p:spPr>
          </p:pic>
          <p:pic>
            <p:nvPicPr>
              <p:cNvPr id="456" name="Google Shape;456;p14" title="img.icons8.png"/>
              <p:cNvPicPr preferRelativeResize="0"/>
              <p:nvPr/>
            </p:nvPicPr>
            <p:blipFill>
              <a:blip r:embed="rId26">
                <a:alphaModFix/>
              </a:blip>
              <a:stretch>
                <a:fillRect/>
              </a:stretch>
            </p:blipFill>
            <p:spPr>
              <a:xfrm>
                <a:off x="2921950" y="5500650"/>
                <a:ext cx="1524000" cy="1524000"/>
              </a:xfrm>
              <a:prstGeom prst="rect">
                <a:avLst/>
              </a:prstGeom>
              <a:noFill/>
              <a:ln>
                <a:noFill/>
              </a:ln>
            </p:spPr>
          </p:pic>
          <p:pic>
            <p:nvPicPr>
              <p:cNvPr id="457" name="Google Shape;457;p14" title="img.icons8.png"/>
              <p:cNvPicPr preferRelativeResize="0"/>
              <p:nvPr/>
            </p:nvPicPr>
            <p:blipFill>
              <a:blip r:embed="rId27">
                <a:alphaModFix/>
              </a:blip>
              <a:stretch>
                <a:fillRect/>
              </a:stretch>
            </p:blipFill>
            <p:spPr>
              <a:xfrm>
                <a:off x="1960350" y="5366900"/>
                <a:ext cx="1524000" cy="1524000"/>
              </a:xfrm>
              <a:prstGeom prst="rect">
                <a:avLst/>
              </a:prstGeom>
              <a:noFill/>
              <a:ln>
                <a:noFill/>
              </a:ln>
            </p:spPr>
          </p:pic>
        </p:grpSp>
        <p:pic>
          <p:nvPicPr>
            <p:cNvPr id="458" name="Google Shape;458;p14" title="img.icons8.png"/>
            <p:cNvPicPr preferRelativeResize="0"/>
            <p:nvPr/>
          </p:nvPicPr>
          <p:blipFill>
            <a:blip r:embed="rId28">
              <a:alphaModFix/>
            </a:blip>
            <a:stretch>
              <a:fillRect/>
            </a:stretch>
          </p:blipFill>
          <p:spPr>
            <a:xfrm>
              <a:off x="349938" y="3818263"/>
              <a:ext cx="438625" cy="438625"/>
            </a:xfrm>
            <a:prstGeom prst="rect">
              <a:avLst/>
            </a:prstGeom>
            <a:noFill/>
            <a:ln>
              <a:noFill/>
            </a:ln>
          </p:spPr>
        </p:pic>
      </p:grpSp>
      <p:sp>
        <p:nvSpPr>
          <p:cNvPr id="459" name="Google Shape;459;p14"/>
          <p:cNvSpPr txBox="1"/>
          <p:nvPr/>
        </p:nvSpPr>
        <p:spPr>
          <a:xfrm>
            <a:off x="43789200" y="-529920"/>
            <a:ext cx="44303100" cy="41078400"/>
          </a:xfrm>
          <a:prstGeom prst="rect">
            <a:avLst/>
          </a:prstGeom>
          <a:noFill/>
          <a:ln>
            <a:noFill/>
          </a:ln>
        </p:spPr>
        <p:txBody>
          <a:bodyPr anchorCtr="0" anchor="t" bIns="487600" lIns="487600" spcFirstLastPara="1" rIns="487600" wrap="square" tIns="487600">
            <a:noAutofit/>
          </a:bodyPr>
          <a:lstStyle/>
          <a:p>
            <a:pPr indent="0" lvl="0" marL="0" rtl="0" algn="l">
              <a:lnSpc>
                <a:spcPct val="150000"/>
              </a:lnSpc>
              <a:spcBef>
                <a:spcPts val="0"/>
              </a:spcBef>
              <a:spcAft>
                <a:spcPts val="0"/>
              </a:spcAft>
              <a:buNone/>
            </a:pPr>
            <a:r>
              <a:rPr lang="en" sz="9600">
                <a:solidFill>
                  <a:srgbClr val="595959"/>
                </a:solidFill>
              </a:rPr>
              <a:t>MY</a:t>
            </a:r>
            <a:r>
              <a:rPr lang="en" sz="9600">
                <a:solidFill>
                  <a:srgbClr val="595959"/>
                </a:solidFill>
              </a:rPr>
              <a:t>Questions</a:t>
            </a:r>
            <a:endParaRPr sz="9600">
              <a:solidFill>
                <a:srgbClr val="595959"/>
              </a:solidFill>
            </a:endParaRPr>
          </a:p>
          <a:p>
            <a:pPr indent="-1962150" lvl="0" marL="2438400" rtl="0" algn="l">
              <a:lnSpc>
                <a:spcPct val="150000"/>
              </a:lnSpc>
              <a:spcBef>
                <a:spcPts val="9600"/>
              </a:spcBef>
              <a:spcAft>
                <a:spcPts val="0"/>
              </a:spcAft>
              <a:buClr>
                <a:schemeClr val="dk1"/>
              </a:buClr>
              <a:buSzPts val="11700"/>
              <a:buChar char="●"/>
            </a:pPr>
            <a:r>
              <a:rPr lang="en" sz="11700">
                <a:solidFill>
                  <a:schemeClr val="dk1"/>
                </a:solidFill>
              </a:rPr>
              <a:t>Text Volume: Is there too little or too much text?</a:t>
            </a:r>
            <a:endParaRPr sz="11700">
              <a:solidFill>
                <a:schemeClr val="dk1"/>
              </a:solidFill>
            </a:endParaRPr>
          </a:p>
          <a:p>
            <a:pPr indent="-1962150" lvl="0" marL="2438400" rtl="0" algn="l">
              <a:lnSpc>
                <a:spcPct val="150000"/>
              </a:lnSpc>
              <a:spcBef>
                <a:spcPts val="0"/>
              </a:spcBef>
              <a:spcAft>
                <a:spcPts val="0"/>
              </a:spcAft>
              <a:buClr>
                <a:schemeClr val="dk1"/>
              </a:buClr>
              <a:buSzPts val="11700"/>
              <a:buChar char="●"/>
            </a:pPr>
            <a:r>
              <a:rPr lang="en" sz="11700">
                <a:solidFill>
                  <a:schemeClr val="dk1"/>
                </a:solidFill>
              </a:rPr>
              <a:t>Color Choices: Are the colors appropriate and visually appealing?</a:t>
            </a:r>
            <a:endParaRPr sz="11700">
              <a:solidFill>
                <a:schemeClr val="dk1"/>
              </a:solidFill>
            </a:endParaRPr>
          </a:p>
          <a:p>
            <a:pPr indent="-1962150" lvl="0" marL="2438400" rtl="0" algn="l">
              <a:lnSpc>
                <a:spcPct val="150000"/>
              </a:lnSpc>
              <a:spcBef>
                <a:spcPts val="0"/>
              </a:spcBef>
              <a:spcAft>
                <a:spcPts val="0"/>
              </a:spcAft>
              <a:buClr>
                <a:schemeClr val="dk1"/>
              </a:buClr>
              <a:buSzPts val="11700"/>
              <a:buChar char="●"/>
            </a:pPr>
            <a:r>
              <a:rPr lang="en" sz="11700">
                <a:solidFill>
                  <a:schemeClr val="dk1"/>
                </a:solidFill>
              </a:rPr>
              <a:t>Icons: Are there too many icons? Are they relevant to the content?</a:t>
            </a:r>
            <a:endParaRPr sz="11700">
              <a:solidFill>
                <a:schemeClr val="dk1"/>
              </a:solidFill>
            </a:endParaRPr>
          </a:p>
          <a:p>
            <a:pPr indent="-1962150" lvl="0" marL="2438400" rtl="0" algn="l">
              <a:lnSpc>
                <a:spcPct val="150000"/>
              </a:lnSpc>
              <a:spcBef>
                <a:spcPts val="0"/>
              </a:spcBef>
              <a:spcAft>
                <a:spcPts val="0"/>
              </a:spcAft>
              <a:buClr>
                <a:schemeClr val="dk1"/>
              </a:buClr>
              <a:buSzPts val="11700"/>
              <a:buChar char="●"/>
            </a:pPr>
            <a:r>
              <a:rPr lang="en" sz="11700">
                <a:solidFill>
                  <a:schemeClr val="dk1"/>
                </a:solidFill>
              </a:rPr>
              <a:t>Font and Highlighting: Should the font be something standard like</a:t>
            </a:r>
            <a:endParaRPr sz="11700">
              <a:solidFill>
                <a:schemeClr val="dk1"/>
              </a:solidFill>
            </a:endParaRPr>
          </a:p>
          <a:p>
            <a:pPr indent="-1962150" lvl="0" marL="2438400" rtl="0" algn="l">
              <a:lnSpc>
                <a:spcPct val="150000"/>
              </a:lnSpc>
              <a:spcBef>
                <a:spcPts val="0"/>
              </a:spcBef>
              <a:spcAft>
                <a:spcPts val="0"/>
              </a:spcAft>
              <a:buClr>
                <a:schemeClr val="dk1"/>
              </a:buClr>
              <a:buSzPts val="11700"/>
              <a:buChar char="●"/>
            </a:pPr>
            <a:r>
              <a:rPr lang="en" sz="11700">
                <a:solidFill>
                  <a:schemeClr val="dk1"/>
                </a:solidFill>
              </a:rPr>
              <a:t>Arial? Also, have I overused red highlights?</a:t>
            </a:r>
            <a:endParaRPr sz="11700">
              <a:solidFill>
                <a:schemeClr val="dk1"/>
              </a:solidFill>
            </a:endParaRPr>
          </a:p>
          <a:p>
            <a:pPr indent="-1962150" lvl="0" marL="2438400" rtl="0" algn="l">
              <a:lnSpc>
                <a:spcPct val="150000"/>
              </a:lnSpc>
              <a:spcBef>
                <a:spcPts val="0"/>
              </a:spcBef>
              <a:spcAft>
                <a:spcPts val="0"/>
              </a:spcAft>
              <a:buClr>
                <a:schemeClr val="dk1"/>
              </a:buClr>
              <a:buSzPts val="11700"/>
              <a:buChar char="●"/>
            </a:pPr>
            <a:r>
              <a:rPr lang="en" sz="11700">
                <a:solidFill>
                  <a:schemeClr val="dk1"/>
                </a:solidFill>
              </a:rPr>
              <a:t>Background Design: Does the orange background behind the blocks work well, or does it conflict with poster regulations?</a:t>
            </a:r>
            <a:endParaRPr sz="11700">
              <a:solidFill>
                <a:schemeClr val="dk1"/>
              </a:solidFill>
            </a:endParaRPr>
          </a:p>
          <a:p>
            <a:pPr indent="-1962150" lvl="0" marL="2438400" rtl="0" algn="l">
              <a:lnSpc>
                <a:spcPct val="150000"/>
              </a:lnSpc>
              <a:spcBef>
                <a:spcPts val="0"/>
              </a:spcBef>
              <a:spcAft>
                <a:spcPts val="0"/>
              </a:spcAft>
              <a:buClr>
                <a:schemeClr val="dk1"/>
              </a:buClr>
              <a:buSzPts val="11700"/>
              <a:buChar char="●"/>
            </a:pPr>
            <a:r>
              <a:rPr lang="en" sz="11700">
                <a:solidFill>
                  <a:schemeClr val="dk1"/>
                </a:solidFill>
              </a:rPr>
              <a:t>AI Results: I’d like to add AI results to the column on the right since numbers are fun but I’m unsure how to integrate them effectively.</a:t>
            </a:r>
            <a:endParaRPr sz="11700">
              <a:solidFill>
                <a:schemeClr val="dk1"/>
              </a:solidFill>
            </a:endParaRPr>
          </a:p>
          <a:p>
            <a:pPr indent="-2305050" lvl="0" marL="2438400" rtl="0" algn="l">
              <a:lnSpc>
                <a:spcPct val="115000"/>
              </a:lnSpc>
              <a:spcBef>
                <a:spcPts val="0"/>
              </a:spcBef>
              <a:spcAft>
                <a:spcPts val="0"/>
              </a:spcAft>
              <a:buClr>
                <a:schemeClr val="dk1"/>
              </a:buClr>
              <a:buSzPts val="17100"/>
              <a:buChar char="●"/>
            </a:pPr>
            <a:r>
              <a:rPr lang="en" sz="11700">
                <a:solidFill>
                  <a:schemeClr val="dk1"/>
                </a:solidFill>
              </a:rPr>
              <a:t>Could you also tell me which blocks are good and which ones need tweaking and which ones that need complete redoing </a:t>
            </a:r>
            <a:endParaRPr sz="11700">
              <a:solidFill>
                <a:schemeClr val="dk1"/>
              </a:solidFill>
            </a:endParaRPr>
          </a:p>
          <a:p>
            <a:pPr indent="0" lvl="0" marL="2438400" rtl="0" algn="l">
              <a:lnSpc>
                <a:spcPct val="115000"/>
              </a:lnSpc>
              <a:spcBef>
                <a:spcPts val="0"/>
              </a:spcBef>
              <a:spcAft>
                <a:spcPts val="0"/>
              </a:spcAft>
              <a:buNone/>
            </a:pPr>
            <a:r>
              <a:t/>
            </a:r>
            <a:endParaRPr sz="11700">
              <a:solidFill>
                <a:schemeClr val="dk1"/>
              </a:solidFill>
            </a:endParaRPr>
          </a:p>
          <a:p>
            <a:pPr indent="0" lvl="0" marL="0" rtl="0" algn="l">
              <a:spcBef>
                <a:spcPts val="0"/>
              </a:spcBef>
              <a:spcAft>
                <a:spcPts val="0"/>
              </a:spcAft>
              <a:buNone/>
            </a:pPr>
            <a:r>
              <a:t/>
            </a:r>
            <a:endParaRPr sz="9600">
              <a:solidFill>
                <a:srgbClr val="595959"/>
              </a:solidFill>
            </a:endParaRPr>
          </a:p>
          <a:p>
            <a:pPr indent="0" lvl="0" marL="0" rtl="0" algn="l">
              <a:spcBef>
                <a:spcPts val="0"/>
              </a:spcBef>
              <a:spcAft>
                <a:spcPts val="0"/>
              </a:spcAft>
              <a:buNone/>
            </a:pPr>
            <a:r>
              <a:t/>
            </a:r>
            <a:endParaRPr sz="9600">
              <a:solidFill>
                <a:schemeClr val="dk2"/>
              </a:solidFill>
            </a:endParaRPr>
          </a:p>
          <a:p>
            <a:pPr indent="0" lvl="0" marL="0" rtl="0" algn="l">
              <a:spcBef>
                <a:spcPts val="0"/>
              </a:spcBef>
              <a:spcAft>
                <a:spcPts val="0"/>
              </a:spcAft>
              <a:buNone/>
            </a:pPr>
            <a:r>
              <a:rPr lang="en" sz="9600">
                <a:solidFill>
                  <a:srgbClr val="595959"/>
                </a:solidFill>
              </a:rPr>
              <a:t> </a:t>
            </a:r>
            <a:endParaRPr sz="9600">
              <a:solidFill>
                <a:srgbClr val="595959"/>
              </a:solidFill>
            </a:endParaRPr>
          </a:p>
          <a:p>
            <a:pPr indent="0" lvl="0" marL="0" rtl="0" algn="l">
              <a:spcBef>
                <a:spcPts val="0"/>
              </a:spcBef>
              <a:spcAft>
                <a:spcPts val="0"/>
              </a:spcAft>
              <a:buNone/>
            </a:pPr>
            <a:r>
              <a:t/>
            </a:r>
            <a:endParaRPr sz="9600">
              <a:solidFill>
                <a:srgbClr val="595959"/>
              </a:solidFill>
            </a:endParaRPr>
          </a:p>
          <a:p>
            <a:pPr indent="0" lvl="0" marL="0" rtl="0" algn="l">
              <a:spcBef>
                <a:spcPts val="0"/>
              </a:spcBef>
              <a:spcAft>
                <a:spcPts val="0"/>
              </a:spcAft>
              <a:buNone/>
            </a:pPr>
            <a:r>
              <a:t/>
            </a:r>
            <a:endParaRPr sz="9600">
              <a:solidFill>
                <a:srgbClr val="595959"/>
              </a:solidFill>
            </a:endParaRPr>
          </a:p>
        </p:txBody>
      </p:sp>
      <p:sp>
        <p:nvSpPr>
          <p:cNvPr id="460" name="Google Shape;460;p14"/>
          <p:cNvSpPr/>
          <p:nvPr/>
        </p:nvSpPr>
        <p:spPr>
          <a:xfrm>
            <a:off x="10405680" y="24012800"/>
            <a:ext cx="22707300" cy="85767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3075" lIns="93075" spcFirstLastPara="1" rIns="93075" wrap="square" tIns="930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461" name="Google Shape;461;p14" title="11906544.png"/>
          <p:cNvPicPr preferRelativeResize="0"/>
          <p:nvPr/>
        </p:nvPicPr>
        <p:blipFill rotWithShape="1">
          <a:blip r:embed="rId29">
            <a:alphaModFix/>
          </a:blip>
          <a:srcRect b="0" l="0" r="0" t="0"/>
          <a:stretch/>
        </p:blipFill>
        <p:spPr>
          <a:xfrm>
            <a:off x="11670540" y="30006080"/>
            <a:ext cx="1051440" cy="1051440"/>
          </a:xfrm>
          <a:prstGeom prst="rect">
            <a:avLst/>
          </a:prstGeom>
          <a:noFill/>
          <a:ln>
            <a:noFill/>
          </a:ln>
        </p:spPr>
      </p:pic>
      <p:sp>
        <p:nvSpPr>
          <p:cNvPr id="462" name="Google Shape;462;p14"/>
          <p:cNvSpPr txBox="1"/>
          <p:nvPr/>
        </p:nvSpPr>
        <p:spPr>
          <a:xfrm>
            <a:off x="17340420" y="24012720"/>
            <a:ext cx="9210300" cy="843000"/>
          </a:xfrm>
          <a:prstGeom prst="rect">
            <a:avLst/>
          </a:prstGeom>
          <a:solidFill>
            <a:srgbClr val="4F0025"/>
          </a:solidFill>
          <a:ln>
            <a:noFill/>
          </a:ln>
        </p:spPr>
        <p:txBody>
          <a:bodyPr anchorCtr="0" anchor="ctr" bIns="93075" lIns="93075" spcFirstLastPara="1" rIns="93075" wrap="square" tIns="93075">
            <a:noAutofit/>
          </a:bodyPr>
          <a:lstStyle/>
          <a:p>
            <a:pPr indent="0" lvl="0" marL="2438400" marR="0" rtl="0" algn="l">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Proposed AI Framework</a:t>
            </a:r>
            <a:endParaRPr b="1" i="0" sz="3700" u="none" cap="none" strike="noStrike">
              <a:solidFill>
                <a:srgbClr val="FFFFFF"/>
              </a:solidFill>
              <a:latin typeface="Arial"/>
              <a:ea typeface="Arial"/>
              <a:cs typeface="Arial"/>
              <a:sym typeface="Arial"/>
            </a:endParaRPr>
          </a:p>
        </p:txBody>
      </p:sp>
      <p:pic>
        <p:nvPicPr>
          <p:cNvPr id="463" name="Google Shape;463;p14" title="download__1_-removebg-preview.png"/>
          <p:cNvPicPr preferRelativeResize="0"/>
          <p:nvPr/>
        </p:nvPicPr>
        <p:blipFill rotWithShape="1">
          <a:blip r:embed="rId8">
            <a:alphaModFix/>
          </a:blip>
          <a:srcRect b="-3180" l="7250" r="-7249" t="3180"/>
          <a:stretch/>
        </p:blipFill>
        <p:spPr>
          <a:xfrm rot="-1421698">
            <a:off x="14921220" y="29712981"/>
            <a:ext cx="1517759" cy="1517759"/>
          </a:xfrm>
          <a:prstGeom prst="rect">
            <a:avLst/>
          </a:prstGeom>
          <a:noFill/>
          <a:ln>
            <a:noFill/>
          </a:ln>
        </p:spPr>
      </p:pic>
      <p:pic>
        <p:nvPicPr>
          <p:cNvPr id="464" name="Google Shape;464;p14" title="12222589.png"/>
          <p:cNvPicPr preferRelativeResize="0"/>
          <p:nvPr/>
        </p:nvPicPr>
        <p:blipFill rotWithShape="1">
          <a:blip r:embed="rId30">
            <a:alphaModFix/>
          </a:blip>
          <a:srcRect b="-12" l="0" r="-21447" t="-21435"/>
          <a:stretch/>
        </p:blipFill>
        <p:spPr>
          <a:xfrm>
            <a:off x="19603741" y="29255999"/>
            <a:ext cx="1051440" cy="1051440"/>
          </a:xfrm>
          <a:prstGeom prst="rect">
            <a:avLst/>
          </a:prstGeom>
          <a:noFill/>
          <a:ln>
            <a:noFill/>
          </a:ln>
        </p:spPr>
      </p:pic>
      <p:grpSp>
        <p:nvGrpSpPr>
          <p:cNvPr id="465" name="Google Shape;465;p14"/>
          <p:cNvGrpSpPr/>
          <p:nvPr/>
        </p:nvGrpSpPr>
        <p:grpSpPr>
          <a:xfrm>
            <a:off x="10646940" y="25272960"/>
            <a:ext cx="1798322" cy="2060222"/>
            <a:chOff x="2191450" y="3953125"/>
            <a:chExt cx="374650" cy="429213"/>
          </a:xfrm>
        </p:grpSpPr>
        <p:pic>
          <p:nvPicPr>
            <p:cNvPr id="466" name="Google Shape;466;p14" title="text.png"/>
            <p:cNvPicPr preferRelativeResize="0"/>
            <p:nvPr/>
          </p:nvPicPr>
          <p:blipFill>
            <a:blip r:embed="rId31">
              <a:alphaModFix/>
            </a:blip>
            <a:stretch>
              <a:fillRect/>
            </a:stretch>
          </p:blipFill>
          <p:spPr>
            <a:xfrm>
              <a:off x="2249925" y="4066163"/>
              <a:ext cx="316175" cy="316175"/>
            </a:xfrm>
            <a:prstGeom prst="rect">
              <a:avLst/>
            </a:prstGeom>
            <a:noFill/>
            <a:ln>
              <a:noFill/>
            </a:ln>
          </p:spPr>
        </p:pic>
        <p:pic>
          <p:nvPicPr>
            <p:cNvPr id="467" name="Google Shape;467;p14" title="456212.png"/>
            <p:cNvPicPr preferRelativeResize="0"/>
            <p:nvPr/>
          </p:nvPicPr>
          <p:blipFill>
            <a:blip r:embed="rId32">
              <a:alphaModFix/>
            </a:blip>
            <a:stretch>
              <a:fillRect/>
            </a:stretch>
          </p:blipFill>
          <p:spPr>
            <a:xfrm>
              <a:off x="2191450" y="3953125"/>
              <a:ext cx="152225" cy="152225"/>
            </a:xfrm>
            <a:prstGeom prst="rect">
              <a:avLst/>
            </a:prstGeom>
            <a:noFill/>
            <a:ln>
              <a:noFill/>
            </a:ln>
          </p:spPr>
        </p:pic>
      </p:grpSp>
      <p:pic>
        <p:nvPicPr>
          <p:cNvPr id="468" name="Google Shape;468;p14" title="3166477.png"/>
          <p:cNvPicPr preferRelativeResize="0"/>
          <p:nvPr/>
        </p:nvPicPr>
        <p:blipFill>
          <a:blip r:embed="rId33">
            <a:alphaModFix/>
          </a:blip>
          <a:stretch>
            <a:fillRect/>
          </a:stretch>
        </p:blipFill>
        <p:spPr>
          <a:xfrm>
            <a:off x="10647482" y="29900962"/>
            <a:ext cx="1051440" cy="1051440"/>
          </a:xfrm>
          <a:prstGeom prst="rect">
            <a:avLst/>
          </a:prstGeom>
          <a:noFill/>
          <a:ln>
            <a:noFill/>
          </a:ln>
        </p:spPr>
      </p:pic>
      <p:sp>
        <p:nvSpPr>
          <p:cNvPr id="469" name="Google Shape;469;p14"/>
          <p:cNvSpPr txBox="1"/>
          <p:nvPr/>
        </p:nvSpPr>
        <p:spPr>
          <a:xfrm>
            <a:off x="10358071" y="24068640"/>
            <a:ext cx="5620200" cy="16320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b="1" lang="en" sz="3200">
                <a:solidFill>
                  <a:srgbClr val="000000"/>
                </a:solidFill>
              </a:rPr>
              <a:t>Query Text</a:t>
            </a:r>
            <a:endParaRPr b="1" sz="32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470" name="Google Shape;470;p14"/>
          <p:cNvSpPr txBox="1"/>
          <p:nvPr/>
        </p:nvSpPr>
        <p:spPr>
          <a:xfrm>
            <a:off x="10078562" y="30649600"/>
            <a:ext cx="3479100" cy="16320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b="1" lang="en" sz="3200">
                <a:solidFill>
                  <a:srgbClr val="000000"/>
                </a:solidFill>
              </a:rPr>
              <a:t>Uml Diagrams</a:t>
            </a:r>
            <a:endParaRPr b="1" sz="3200">
              <a:solidFill>
                <a:srgbClr val="000000"/>
              </a:solidFill>
            </a:endParaRPr>
          </a:p>
          <a:p>
            <a:pPr indent="0" lvl="0" marL="0" rtl="0" algn="l">
              <a:spcBef>
                <a:spcPts val="0"/>
              </a:spcBef>
              <a:spcAft>
                <a:spcPts val="0"/>
              </a:spcAft>
              <a:buNone/>
            </a:pPr>
            <a:r>
              <a:t/>
            </a:r>
            <a:endParaRPr sz="3700">
              <a:solidFill>
                <a:srgbClr val="595959"/>
              </a:solidFill>
            </a:endParaRPr>
          </a:p>
        </p:txBody>
      </p:sp>
      <p:pic>
        <p:nvPicPr>
          <p:cNvPr id="471" name="Google Shape;471;p14" title="456212.png"/>
          <p:cNvPicPr preferRelativeResize="0"/>
          <p:nvPr/>
        </p:nvPicPr>
        <p:blipFill>
          <a:blip r:embed="rId32">
            <a:alphaModFix/>
          </a:blip>
          <a:stretch>
            <a:fillRect/>
          </a:stretch>
        </p:blipFill>
        <p:spPr>
          <a:xfrm>
            <a:off x="10584660" y="29074800"/>
            <a:ext cx="730680" cy="730680"/>
          </a:xfrm>
          <a:prstGeom prst="rect">
            <a:avLst/>
          </a:prstGeom>
          <a:noFill/>
          <a:ln>
            <a:noFill/>
          </a:ln>
        </p:spPr>
      </p:pic>
      <p:pic>
        <p:nvPicPr>
          <p:cNvPr id="472" name="Google Shape;472;p14"/>
          <p:cNvPicPr preferRelativeResize="0"/>
          <p:nvPr/>
        </p:nvPicPr>
        <p:blipFill>
          <a:blip r:embed="rId34">
            <a:alphaModFix/>
          </a:blip>
          <a:stretch>
            <a:fillRect/>
          </a:stretch>
        </p:blipFill>
        <p:spPr>
          <a:xfrm>
            <a:off x="22598884" y="26226099"/>
            <a:ext cx="1898479" cy="1221120"/>
          </a:xfrm>
          <a:prstGeom prst="rect">
            <a:avLst/>
          </a:prstGeom>
          <a:noFill/>
          <a:ln>
            <a:noFill/>
          </a:ln>
        </p:spPr>
      </p:pic>
      <p:sp>
        <p:nvSpPr>
          <p:cNvPr id="473" name="Google Shape;473;p14"/>
          <p:cNvSpPr txBox="1"/>
          <p:nvPr/>
        </p:nvSpPr>
        <p:spPr>
          <a:xfrm>
            <a:off x="13642806" y="30907920"/>
            <a:ext cx="3479100" cy="16320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Extract Text</a:t>
            </a:r>
            <a:endParaRPr b="1" sz="3200">
              <a:solidFill>
                <a:srgbClr val="000000"/>
              </a:solidFill>
            </a:endParaRPr>
          </a:p>
          <a:p>
            <a:pPr indent="0" lvl="0" marL="0" rtl="0" algn="ctr">
              <a:spcBef>
                <a:spcPts val="0"/>
              </a:spcBef>
              <a:spcAft>
                <a:spcPts val="0"/>
              </a:spcAft>
              <a:buNone/>
            </a:pPr>
            <a:r>
              <a:rPr lang="en" sz="2700">
                <a:solidFill>
                  <a:srgbClr val="000000"/>
                </a:solidFill>
              </a:rPr>
              <a:t>Using paddleocr</a:t>
            </a:r>
            <a:endParaRPr sz="27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474" name="Google Shape;474;p14"/>
          <p:cNvSpPr txBox="1"/>
          <p:nvPr/>
        </p:nvSpPr>
        <p:spPr>
          <a:xfrm>
            <a:off x="22505036" y="24196000"/>
            <a:ext cx="6271200" cy="26937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Create Vector Embedding</a:t>
            </a:r>
            <a:endParaRPr b="1" sz="3200">
              <a:solidFill>
                <a:srgbClr val="000000"/>
              </a:solidFill>
            </a:endParaRPr>
          </a:p>
          <a:p>
            <a:pPr indent="0" lvl="0" marL="0" rtl="0" algn="ctr">
              <a:spcBef>
                <a:spcPts val="0"/>
              </a:spcBef>
              <a:spcAft>
                <a:spcPts val="0"/>
              </a:spcAft>
              <a:buNone/>
            </a:pPr>
            <a:r>
              <a:rPr lang="en" sz="2100">
                <a:solidFill>
                  <a:srgbClr val="000000"/>
                </a:solidFill>
              </a:rPr>
              <a:t>Utilizing SBERT Sentence Transform Models</a:t>
            </a:r>
            <a:endParaRPr sz="2100">
              <a:solidFill>
                <a:srgbClr val="000000"/>
              </a:solidFill>
            </a:endParaRPr>
          </a:p>
          <a:p>
            <a:pPr indent="0" lvl="0" marL="0" rtl="0" algn="ctr">
              <a:spcBef>
                <a:spcPts val="0"/>
              </a:spcBef>
              <a:spcAft>
                <a:spcPts val="0"/>
              </a:spcAft>
              <a:buNone/>
            </a:pPr>
            <a:r>
              <a:rPr lang="en" sz="2100">
                <a:solidFill>
                  <a:srgbClr val="000000"/>
                </a:solidFill>
              </a:rPr>
              <a:t>(paraphrase-Multilingual-mpnet-base-v2)</a:t>
            </a:r>
            <a:endParaRPr sz="2100">
              <a:solidFill>
                <a:srgbClr val="000000"/>
              </a:solidFill>
            </a:endParaRPr>
          </a:p>
        </p:txBody>
      </p:sp>
      <p:grpSp>
        <p:nvGrpSpPr>
          <p:cNvPr id="475" name="Google Shape;475;p14"/>
          <p:cNvGrpSpPr/>
          <p:nvPr/>
        </p:nvGrpSpPr>
        <p:grpSpPr>
          <a:xfrm>
            <a:off x="18277140" y="29315601"/>
            <a:ext cx="1326533" cy="2384978"/>
            <a:chOff x="3426450" y="4366480"/>
            <a:chExt cx="410399" cy="499734"/>
          </a:xfrm>
        </p:grpSpPr>
        <p:pic>
          <p:nvPicPr>
            <p:cNvPr id="476" name="Google Shape;476;p14"/>
            <p:cNvPicPr preferRelativeResize="0"/>
            <p:nvPr/>
          </p:nvPicPr>
          <p:blipFill>
            <a:blip r:embed="rId35">
              <a:alphaModFix/>
            </a:blip>
            <a:stretch>
              <a:fillRect/>
            </a:stretch>
          </p:blipFill>
          <p:spPr>
            <a:xfrm>
              <a:off x="3507723" y="4366480"/>
              <a:ext cx="329126" cy="297216"/>
            </a:xfrm>
            <a:prstGeom prst="rect">
              <a:avLst/>
            </a:prstGeom>
            <a:noFill/>
            <a:ln>
              <a:noFill/>
            </a:ln>
          </p:spPr>
        </p:pic>
        <p:pic>
          <p:nvPicPr>
            <p:cNvPr id="477" name="Google Shape;477;p14" title="ollama.png"/>
            <p:cNvPicPr preferRelativeResize="0"/>
            <p:nvPr/>
          </p:nvPicPr>
          <p:blipFill>
            <a:blip r:embed="rId36">
              <a:alphaModFix/>
            </a:blip>
            <a:stretch>
              <a:fillRect/>
            </a:stretch>
          </p:blipFill>
          <p:spPr>
            <a:xfrm>
              <a:off x="3426450" y="4611350"/>
              <a:ext cx="254851" cy="254863"/>
            </a:xfrm>
            <a:prstGeom prst="rect">
              <a:avLst/>
            </a:prstGeom>
            <a:noFill/>
            <a:ln>
              <a:noFill/>
            </a:ln>
          </p:spPr>
        </p:pic>
      </p:grpSp>
      <p:pic>
        <p:nvPicPr>
          <p:cNvPr id="478" name="Google Shape;478;p14" title="deepseek_logo_icon-logo_brandlogos.net_s5bgc.png"/>
          <p:cNvPicPr preferRelativeResize="0"/>
          <p:nvPr/>
        </p:nvPicPr>
        <p:blipFill rotWithShape="1">
          <a:blip r:embed="rId37">
            <a:alphaModFix/>
          </a:blip>
          <a:srcRect b="-5064" l="0" r="-12764" t="-7484"/>
          <a:stretch/>
        </p:blipFill>
        <p:spPr>
          <a:xfrm>
            <a:off x="19065881" y="30554240"/>
            <a:ext cx="1223396" cy="926589"/>
          </a:xfrm>
          <a:prstGeom prst="rect">
            <a:avLst/>
          </a:prstGeom>
          <a:noFill/>
          <a:ln>
            <a:noFill/>
          </a:ln>
        </p:spPr>
      </p:pic>
      <p:sp>
        <p:nvSpPr>
          <p:cNvPr id="479" name="Google Shape;479;p14"/>
          <p:cNvSpPr txBox="1"/>
          <p:nvPr/>
        </p:nvSpPr>
        <p:spPr>
          <a:xfrm>
            <a:off x="16469400" y="30908000"/>
            <a:ext cx="5620200" cy="26937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Generate Description</a:t>
            </a:r>
            <a:endParaRPr b="1" sz="3200">
              <a:solidFill>
                <a:srgbClr val="000000"/>
              </a:solidFill>
            </a:endParaRPr>
          </a:p>
          <a:p>
            <a:pPr indent="0" lvl="0" marL="0" rtl="0" algn="ctr">
              <a:spcBef>
                <a:spcPts val="0"/>
              </a:spcBef>
              <a:spcAft>
                <a:spcPts val="0"/>
              </a:spcAft>
              <a:buNone/>
            </a:pPr>
            <a:r>
              <a:rPr lang="en" sz="2700">
                <a:solidFill>
                  <a:srgbClr val="000000"/>
                </a:solidFill>
              </a:rPr>
              <a:t>Using LLM Models</a:t>
            </a:r>
            <a:endParaRPr sz="2700">
              <a:solidFill>
                <a:srgbClr val="000000"/>
              </a:solidFill>
            </a:endParaRPr>
          </a:p>
        </p:txBody>
      </p:sp>
      <p:pic>
        <p:nvPicPr>
          <p:cNvPr id="480" name="Google Shape;480;p14" title="logo_with_text.png"/>
          <p:cNvPicPr preferRelativeResize="0"/>
          <p:nvPr/>
        </p:nvPicPr>
        <p:blipFill>
          <a:blip r:embed="rId38">
            <a:alphaModFix/>
          </a:blip>
          <a:stretch>
            <a:fillRect/>
          </a:stretch>
        </p:blipFill>
        <p:spPr>
          <a:xfrm>
            <a:off x="30029640" y="29677111"/>
            <a:ext cx="2574676" cy="865800"/>
          </a:xfrm>
          <a:prstGeom prst="rect">
            <a:avLst/>
          </a:prstGeom>
          <a:noFill/>
          <a:ln>
            <a:noFill/>
          </a:ln>
        </p:spPr>
      </p:pic>
      <p:sp>
        <p:nvSpPr>
          <p:cNvPr id="481" name="Google Shape;481;p14"/>
          <p:cNvSpPr txBox="1"/>
          <p:nvPr/>
        </p:nvSpPr>
        <p:spPr>
          <a:xfrm>
            <a:off x="26200761" y="31031200"/>
            <a:ext cx="7326600" cy="26937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Store embeddings for AI Searching</a:t>
            </a:r>
            <a:endParaRPr b="1" sz="3200">
              <a:solidFill>
                <a:srgbClr val="000000"/>
              </a:solidFill>
            </a:endParaRPr>
          </a:p>
        </p:txBody>
      </p:sp>
      <p:grpSp>
        <p:nvGrpSpPr>
          <p:cNvPr id="482" name="Google Shape;482;p14"/>
          <p:cNvGrpSpPr/>
          <p:nvPr/>
        </p:nvGrpSpPr>
        <p:grpSpPr>
          <a:xfrm>
            <a:off x="30458040" y="30367600"/>
            <a:ext cx="2479680" cy="1281039"/>
            <a:chOff x="5512250" y="4572850"/>
            <a:chExt cx="516600" cy="200162"/>
          </a:xfrm>
        </p:grpSpPr>
        <p:sp>
          <p:nvSpPr>
            <p:cNvPr id="483" name="Google Shape;483;p14"/>
            <p:cNvSpPr txBox="1"/>
            <p:nvPr/>
          </p:nvSpPr>
          <p:spPr>
            <a:xfrm>
              <a:off x="5512250" y="4572850"/>
              <a:ext cx="516600" cy="1803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700">
                  <a:solidFill>
                    <a:srgbClr val="595959"/>
                  </a:solidFill>
                </a:rPr>
                <a:t>FAISS</a:t>
              </a:r>
              <a:endParaRPr b="1" sz="3700">
                <a:solidFill>
                  <a:srgbClr val="595959"/>
                </a:solidFill>
              </a:endParaRPr>
            </a:p>
          </p:txBody>
        </p:sp>
        <p:pic>
          <p:nvPicPr>
            <p:cNvPr id="484" name="Google Shape;484;p14" title="6033716.png"/>
            <p:cNvPicPr preferRelativeResize="0"/>
            <p:nvPr/>
          </p:nvPicPr>
          <p:blipFill>
            <a:blip r:embed="rId39">
              <a:alphaModFix/>
            </a:blip>
            <a:stretch>
              <a:fillRect/>
            </a:stretch>
          </p:blipFill>
          <p:spPr>
            <a:xfrm>
              <a:off x="5512263" y="4652713"/>
              <a:ext cx="120300" cy="120300"/>
            </a:xfrm>
            <a:prstGeom prst="rect">
              <a:avLst/>
            </a:prstGeom>
            <a:noFill/>
            <a:ln>
              <a:noFill/>
            </a:ln>
          </p:spPr>
        </p:pic>
      </p:grpSp>
      <p:sp>
        <p:nvSpPr>
          <p:cNvPr id="485" name="Google Shape;485;p14"/>
          <p:cNvSpPr txBox="1"/>
          <p:nvPr/>
        </p:nvSpPr>
        <p:spPr>
          <a:xfrm>
            <a:off x="11352362" y="2325440"/>
            <a:ext cx="9751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Dashboards</a:t>
            </a:r>
            <a:endParaRPr b="1" i="0" sz="3700" u="none" cap="none" strike="noStrike">
              <a:solidFill>
                <a:srgbClr val="FFFFFF"/>
              </a:solidFill>
              <a:latin typeface="Arial"/>
              <a:ea typeface="Arial"/>
              <a:cs typeface="Arial"/>
              <a:sym typeface="Arial"/>
            </a:endParaRPr>
          </a:p>
        </p:txBody>
      </p:sp>
      <p:sp>
        <p:nvSpPr>
          <p:cNvPr id="486" name="Google Shape;486;p14"/>
          <p:cNvSpPr txBox="1"/>
          <p:nvPr/>
        </p:nvSpPr>
        <p:spPr>
          <a:xfrm>
            <a:off x="22274410" y="2363893"/>
            <a:ext cx="9751800" cy="8775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lang="en" sz="3700">
                <a:solidFill>
                  <a:srgbClr val="FFFFFF"/>
                </a:solidFill>
                <a:latin typeface="Cambria"/>
                <a:ea typeface="Cambria"/>
                <a:cs typeface="Cambria"/>
                <a:sym typeface="Cambria"/>
              </a:rPr>
              <a:t>Project Form and Website</a:t>
            </a:r>
            <a:endParaRPr b="1" i="0" sz="3700" u="none" cap="none" strike="noStrike">
              <a:solidFill>
                <a:srgbClr val="FFFFFF"/>
              </a:solidFill>
              <a:latin typeface="Arial"/>
              <a:ea typeface="Arial"/>
              <a:cs typeface="Arial"/>
              <a:sym typeface="Arial"/>
            </a:endParaRPr>
          </a:p>
        </p:txBody>
      </p:sp>
      <p:pic>
        <p:nvPicPr>
          <p:cNvPr id="487" name="Google Shape;487;p14" title="Screenshot 2025-04-17 at 10.29.59 PM.png"/>
          <p:cNvPicPr preferRelativeResize="0"/>
          <p:nvPr/>
        </p:nvPicPr>
        <p:blipFill rotWithShape="1">
          <a:blip r:embed="rId40">
            <a:alphaModFix/>
          </a:blip>
          <a:srcRect b="0" l="0" r="0" t="10434"/>
          <a:stretch/>
        </p:blipFill>
        <p:spPr>
          <a:xfrm>
            <a:off x="11342389" y="4151916"/>
            <a:ext cx="9580534" cy="5254051"/>
          </a:xfrm>
          <a:prstGeom prst="rect">
            <a:avLst/>
          </a:prstGeom>
          <a:noFill/>
          <a:ln>
            <a:noFill/>
          </a:ln>
        </p:spPr>
      </p:pic>
      <p:pic>
        <p:nvPicPr>
          <p:cNvPr id="488" name="Google Shape;488;p14" title="Screenshot 2025-04-17 at 10.30.58 PM.png"/>
          <p:cNvPicPr preferRelativeResize="0"/>
          <p:nvPr/>
        </p:nvPicPr>
        <p:blipFill rotWithShape="1">
          <a:blip r:embed="rId41">
            <a:alphaModFix/>
          </a:blip>
          <a:srcRect b="0" l="0" r="0" t="8240"/>
          <a:stretch/>
        </p:blipFill>
        <p:spPr>
          <a:xfrm>
            <a:off x="11444276" y="10661384"/>
            <a:ext cx="9216763" cy="5378497"/>
          </a:xfrm>
          <a:prstGeom prst="rect">
            <a:avLst/>
          </a:prstGeom>
          <a:noFill/>
          <a:ln>
            <a:noFill/>
          </a:ln>
        </p:spPr>
      </p:pic>
      <p:pic>
        <p:nvPicPr>
          <p:cNvPr id="489" name="Google Shape;489;p14"/>
          <p:cNvPicPr preferRelativeResize="0"/>
          <p:nvPr/>
        </p:nvPicPr>
        <p:blipFill rotWithShape="1">
          <a:blip r:embed="rId42">
            <a:alphaModFix/>
          </a:blip>
          <a:srcRect b="0" l="3259" r="3063" t="0"/>
          <a:stretch/>
        </p:blipFill>
        <p:spPr>
          <a:xfrm>
            <a:off x="22351860" y="16857600"/>
            <a:ext cx="10007994" cy="6303522"/>
          </a:xfrm>
          <a:prstGeom prst="rect">
            <a:avLst/>
          </a:prstGeom>
          <a:noFill/>
          <a:ln>
            <a:noFill/>
          </a:ln>
        </p:spPr>
      </p:pic>
      <p:pic>
        <p:nvPicPr>
          <p:cNvPr id="490" name="Google Shape;490;p14"/>
          <p:cNvPicPr preferRelativeResize="0"/>
          <p:nvPr/>
        </p:nvPicPr>
        <p:blipFill>
          <a:blip r:embed="rId43">
            <a:alphaModFix/>
          </a:blip>
          <a:stretch>
            <a:fillRect/>
          </a:stretch>
        </p:blipFill>
        <p:spPr>
          <a:xfrm>
            <a:off x="11728195" y="17168964"/>
            <a:ext cx="9012135" cy="2663468"/>
          </a:xfrm>
          <a:prstGeom prst="rect">
            <a:avLst/>
          </a:prstGeom>
          <a:noFill/>
          <a:ln>
            <a:noFill/>
          </a:ln>
        </p:spPr>
      </p:pic>
      <p:sp>
        <p:nvSpPr>
          <p:cNvPr id="491" name="Google Shape;491;p14"/>
          <p:cNvSpPr txBox="1"/>
          <p:nvPr/>
        </p:nvSpPr>
        <p:spPr>
          <a:xfrm>
            <a:off x="10633440" y="9591607"/>
            <a:ext cx="10998600" cy="10233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latin typeface="Cambria"/>
                <a:ea typeface="Cambria"/>
                <a:cs typeface="Cambria"/>
                <a:sym typeface="Cambria"/>
              </a:rPr>
              <a:t>Figure 1:</a:t>
            </a:r>
            <a:r>
              <a:rPr lang="en" sz="3200">
                <a:latin typeface="Cambria"/>
                <a:ea typeface="Cambria"/>
                <a:cs typeface="Cambria"/>
                <a:sym typeface="Cambria"/>
              </a:rPr>
              <a:t> Coordinator Dashboard view (Insights Page)</a:t>
            </a:r>
            <a:endParaRPr sz="3200">
              <a:latin typeface="Cambria"/>
              <a:ea typeface="Cambria"/>
              <a:cs typeface="Cambria"/>
              <a:sym typeface="Cambria"/>
            </a:endParaRPr>
          </a:p>
        </p:txBody>
      </p:sp>
      <p:sp>
        <p:nvSpPr>
          <p:cNvPr id="492" name="Google Shape;492;p14"/>
          <p:cNvSpPr txBox="1"/>
          <p:nvPr/>
        </p:nvSpPr>
        <p:spPr>
          <a:xfrm>
            <a:off x="11647250" y="16092786"/>
            <a:ext cx="9174300" cy="10233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latin typeface="Cambria"/>
                <a:ea typeface="Cambria"/>
                <a:cs typeface="Cambria"/>
                <a:sym typeface="Cambria"/>
              </a:rPr>
              <a:t>Figure 2:</a:t>
            </a:r>
            <a:r>
              <a:rPr lang="en" sz="3200">
                <a:latin typeface="Cambria"/>
                <a:ea typeface="Cambria"/>
                <a:cs typeface="Cambria"/>
                <a:sym typeface="Cambria"/>
              </a:rPr>
              <a:t> Project upload request popup</a:t>
            </a:r>
            <a:endParaRPr sz="3200">
              <a:latin typeface="Cambria"/>
              <a:ea typeface="Cambria"/>
              <a:cs typeface="Cambria"/>
              <a:sym typeface="Cambria"/>
            </a:endParaRPr>
          </a:p>
        </p:txBody>
      </p:sp>
      <p:sp>
        <p:nvSpPr>
          <p:cNvPr id="493" name="Google Shape;493;p14"/>
          <p:cNvSpPr txBox="1"/>
          <p:nvPr/>
        </p:nvSpPr>
        <p:spPr>
          <a:xfrm>
            <a:off x="22480020" y="23031774"/>
            <a:ext cx="9751800" cy="9735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latin typeface="Cambria"/>
                <a:ea typeface="Cambria"/>
                <a:cs typeface="Cambria"/>
                <a:sym typeface="Cambria"/>
              </a:rPr>
              <a:t>Figure 5:</a:t>
            </a:r>
            <a:r>
              <a:rPr lang="en" sz="3200">
                <a:latin typeface="Cambria"/>
                <a:ea typeface="Cambria"/>
                <a:cs typeface="Cambria"/>
                <a:sym typeface="Cambria"/>
              </a:rPr>
              <a:t> Auto-generated project webpage</a:t>
            </a:r>
            <a:endParaRPr sz="3200">
              <a:latin typeface="Cambria"/>
              <a:ea typeface="Cambria"/>
              <a:cs typeface="Cambria"/>
              <a:sym typeface="Cambria"/>
            </a:endParaRPr>
          </a:p>
        </p:txBody>
      </p:sp>
      <p:pic>
        <p:nvPicPr>
          <p:cNvPr id="494" name="Google Shape;494;p14"/>
          <p:cNvPicPr preferRelativeResize="0"/>
          <p:nvPr/>
        </p:nvPicPr>
        <p:blipFill rotWithShape="1">
          <a:blip r:embed="rId44">
            <a:alphaModFix/>
          </a:blip>
          <a:srcRect b="1102" l="31897" r="27995" t="2214"/>
          <a:stretch/>
        </p:blipFill>
        <p:spPr>
          <a:xfrm>
            <a:off x="24081420" y="3837119"/>
            <a:ext cx="6665886" cy="12168875"/>
          </a:xfrm>
          <a:prstGeom prst="rect">
            <a:avLst/>
          </a:prstGeom>
          <a:noFill/>
          <a:ln>
            <a:noFill/>
          </a:ln>
        </p:spPr>
      </p:pic>
      <p:sp>
        <p:nvSpPr>
          <p:cNvPr id="495" name="Google Shape;495;p14"/>
          <p:cNvSpPr txBox="1"/>
          <p:nvPr/>
        </p:nvSpPr>
        <p:spPr>
          <a:xfrm>
            <a:off x="22556040" y="15972414"/>
            <a:ext cx="9751800" cy="9735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latin typeface="Cambria"/>
                <a:ea typeface="Cambria"/>
                <a:cs typeface="Cambria"/>
                <a:sym typeface="Cambria"/>
              </a:rPr>
              <a:t>Figure 4:</a:t>
            </a:r>
            <a:r>
              <a:rPr lang="en" sz="3200">
                <a:latin typeface="Cambria"/>
                <a:ea typeface="Cambria"/>
                <a:cs typeface="Cambria"/>
                <a:sym typeface="Cambria"/>
              </a:rPr>
              <a:t> Project Upload Form</a:t>
            </a:r>
            <a:endParaRPr sz="3200">
              <a:latin typeface="Cambria"/>
              <a:ea typeface="Cambria"/>
              <a:cs typeface="Cambria"/>
              <a:sym typeface="Cambria"/>
            </a:endParaRPr>
          </a:p>
        </p:txBody>
      </p:sp>
      <p:sp>
        <p:nvSpPr>
          <p:cNvPr id="496" name="Google Shape;496;p14"/>
          <p:cNvSpPr txBox="1"/>
          <p:nvPr/>
        </p:nvSpPr>
        <p:spPr>
          <a:xfrm>
            <a:off x="11176800" y="22833694"/>
            <a:ext cx="9751800" cy="973500"/>
          </a:xfrm>
          <a:prstGeom prst="rect">
            <a:avLst/>
          </a:prstGeom>
          <a:noFill/>
          <a:ln>
            <a:noFill/>
          </a:ln>
        </p:spPr>
        <p:txBody>
          <a:bodyPr anchorCtr="0" anchor="t" bIns="93075" lIns="93075" spcFirstLastPara="1" rIns="93075" wrap="square" tIns="93075">
            <a:noAutofit/>
          </a:bodyPr>
          <a:lstStyle/>
          <a:p>
            <a:pPr indent="0" lvl="0" marL="0" marR="0" rtl="0" algn="ctr">
              <a:lnSpc>
                <a:spcPct val="100000"/>
              </a:lnSpc>
              <a:spcBef>
                <a:spcPts val="0"/>
              </a:spcBef>
              <a:spcAft>
                <a:spcPts val="0"/>
              </a:spcAft>
              <a:buNone/>
            </a:pPr>
            <a:r>
              <a:rPr b="1" lang="en" sz="3200">
                <a:latin typeface="Cambria"/>
                <a:ea typeface="Cambria"/>
                <a:cs typeface="Cambria"/>
                <a:sym typeface="Cambria"/>
              </a:rPr>
              <a:t>Figure 3:</a:t>
            </a:r>
            <a:r>
              <a:rPr lang="en" sz="3200">
                <a:latin typeface="Cambria"/>
                <a:ea typeface="Cambria"/>
                <a:cs typeface="Cambria"/>
                <a:sym typeface="Cambria"/>
              </a:rPr>
              <a:t> Student Dashboard</a:t>
            </a:r>
            <a:endParaRPr sz="3200">
              <a:latin typeface="Cambria"/>
              <a:ea typeface="Cambria"/>
              <a:cs typeface="Cambria"/>
              <a:sym typeface="Cambria"/>
            </a:endParaRPr>
          </a:p>
        </p:txBody>
      </p:sp>
      <p:pic>
        <p:nvPicPr>
          <p:cNvPr id="497" name="Google Shape;497;p14"/>
          <p:cNvPicPr preferRelativeResize="0"/>
          <p:nvPr/>
        </p:nvPicPr>
        <p:blipFill>
          <a:blip r:embed="rId45">
            <a:alphaModFix/>
          </a:blip>
          <a:stretch>
            <a:fillRect/>
          </a:stretch>
        </p:blipFill>
        <p:spPr>
          <a:xfrm>
            <a:off x="11728197" y="19778565"/>
            <a:ext cx="9012105" cy="2768708"/>
          </a:xfrm>
          <a:prstGeom prst="rect">
            <a:avLst/>
          </a:prstGeom>
          <a:noFill/>
          <a:ln>
            <a:noFill/>
          </a:ln>
        </p:spPr>
      </p:pic>
      <p:pic>
        <p:nvPicPr>
          <p:cNvPr id="498" name="Google Shape;498;p14" title="10306116.png"/>
          <p:cNvPicPr preferRelativeResize="0"/>
          <p:nvPr/>
        </p:nvPicPr>
        <p:blipFill>
          <a:blip r:embed="rId46">
            <a:alphaModFix/>
          </a:blip>
          <a:stretch>
            <a:fillRect/>
          </a:stretch>
        </p:blipFill>
        <p:spPr>
          <a:xfrm>
            <a:off x="18625860" y="25892492"/>
            <a:ext cx="1670280" cy="1670280"/>
          </a:xfrm>
          <a:prstGeom prst="rect">
            <a:avLst/>
          </a:prstGeom>
          <a:noFill/>
          <a:ln>
            <a:noFill/>
          </a:ln>
        </p:spPr>
      </p:pic>
      <p:pic>
        <p:nvPicPr>
          <p:cNvPr id="499" name="Google Shape;499;p14" title="img.icons8.png"/>
          <p:cNvPicPr preferRelativeResize="0"/>
          <p:nvPr/>
        </p:nvPicPr>
        <p:blipFill>
          <a:blip r:embed="rId47">
            <a:alphaModFix/>
          </a:blip>
          <a:stretch>
            <a:fillRect/>
          </a:stretch>
        </p:blipFill>
        <p:spPr>
          <a:xfrm>
            <a:off x="14805600" y="26018880"/>
            <a:ext cx="1517640" cy="1517640"/>
          </a:xfrm>
          <a:prstGeom prst="rect">
            <a:avLst/>
          </a:prstGeom>
          <a:noFill/>
          <a:ln>
            <a:noFill/>
          </a:ln>
        </p:spPr>
      </p:pic>
      <p:sp>
        <p:nvSpPr>
          <p:cNvPr id="500" name="Google Shape;500;p14"/>
          <p:cNvSpPr txBox="1"/>
          <p:nvPr/>
        </p:nvSpPr>
        <p:spPr>
          <a:xfrm>
            <a:off x="16679940" y="24377360"/>
            <a:ext cx="6055200" cy="16320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Preprocess Text</a:t>
            </a:r>
            <a:endParaRPr b="1" sz="3200">
              <a:solidFill>
                <a:srgbClr val="000000"/>
              </a:solidFill>
            </a:endParaRPr>
          </a:p>
          <a:p>
            <a:pPr indent="0" lvl="0" marL="0" rtl="0" algn="ctr">
              <a:spcBef>
                <a:spcPts val="0"/>
              </a:spcBef>
              <a:spcAft>
                <a:spcPts val="0"/>
              </a:spcAft>
              <a:buNone/>
            </a:pPr>
            <a:r>
              <a:rPr lang="en" sz="2100">
                <a:solidFill>
                  <a:srgbClr val="000000"/>
                </a:solidFill>
              </a:rPr>
              <a:t>(Stop words, Lemmatization,punctuation,etc..)</a:t>
            </a:r>
            <a:endParaRPr sz="21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501" name="Google Shape;501;p14"/>
          <p:cNvSpPr txBox="1"/>
          <p:nvPr/>
        </p:nvSpPr>
        <p:spPr>
          <a:xfrm>
            <a:off x="13708259" y="24554240"/>
            <a:ext cx="3654600" cy="16320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b="1" lang="en" sz="3200">
                <a:solidFill>
                  <a:srgbClr val="000000"/>
                </a:solidFill>
              </a:rPr>
              <a:t>Enhance Query</a:t>
            </a:r>
            <a:endParaRPr b="1" sz="3200">
              <a:solidFill>
                <a:srgbClr val="000000"/>
              </a:solidFill>
            </a:endParaRPr>
          </a:p>
          <a:p>
            <a:pPr indent="0" lvl="0" marL="0" rtl="0" algn="l">
              <a:spcBef>
                <a:spcPts val="0"/>
              </a:spcBef>
              <a:spcAft>
                <a:spcPts val="0"/>
              </a:spcAft>
              <a:buNone/>
            </a:pPr>
            <a:r>
              <a:t/>
            </a:r>
            <a:endParaRPr b="1" sz="3200">
              <a:solidFill>
                <a:srgbClr val="000000"/>
              </a:solidFill>
            </a:endParaRPr>
          </a:p>
          <a:p>
            <a:pPr indent="0" lvl="0" marL="0" rtl="0" algn="l">
              <a:spcBef>
                <a:spcPts val="0"/>
              </a:spcBef>
              <a:spcAft>
                <a:spcPts val="0"/>
              </a:spcAft>
              <a:buNone/>
            </a:pPr>
            <a:r>
              <a:t/>
            </a:r>
            <a:endParaRPr sz="3700">
              <a:solidFill>
                <a:srgbClr val="595959"/>
              </a:solidFill>
            </a:endParaRPr>
          </a:p>
        </p:txBody>
      </p:sp>
      <p:grpSp>
        <p:nvGrpSpPr>
          <p:cNvPr id="502" name="Google Shape;502;p14"/>
          <p:cNvGrpSpPr/>
          <p:nvPr/>
        </p:nvGrpSpPr>
        <p:grpSpPr>
          <a:xfrm>
            <a:off x="35627179" y="29488384"/>
            <a:ext cx="5620401" cy="2382286"/>
            <a:chOff x="8196100" y="4107925"/>
            <a:chExt cx="725700" cy="307960"/>
          </a:xfrm>
        </p:grpSpPr>
        <p:pic>
          <p:nvPicPr>
            <p:cNvPr id="503" name="Google Shape;503;p14" title="2195550.png"/>
            <p:cNvPicPr preferRelativeResize="0"/>
            <p:nvPr/>
          </p:nvPicPr>
          <p:blipFill>
            <a:blip r:embed="rId48">
              <a:alphaModFix/>
            </a:blip>
            <a:stretch>
              <a:fillRect/>
            </a:stretch>
          </p:blipFill>
          <p:spPr>
            <a:xfrm>
              <a:off x="8624600" y="4118685"/>
              <a:ext cx="297200" cy="297200"/>
            </a:xfrm>
            <a:prstGeom prst="rect">
              <a:avLst/>
            </a:prstGeom>
            <a:noFill/>
            <a:ln>
              <a:noFill/>
            </a:ln>
          </p:spPr>
        </p:pic>
        <p:pic>
          <p:nvPicPr>
            <p:cNvPr id="504" name="Google Shape;504;p14" title="img.icons8.png"/>
            <p:cNvPicPr preferRelativeResize="0"/>
            <p:nvPr/>
          </p:nvPicPr>
          <p:blipFill>
            <a:blip r:embed="rId49">
              <a:alphaModFix/>
            </a:blip>
            <a:stretch>
              <a:fillRect/>
            </a:stretch>
          </p:blipFill>
          <p:spPr>
            <a:xfrm>
              <a:off x="8196100" y="4107925"/>
              <a:ext cx="254875" cy="254875"/>
            </a:xfrm>
            <a:prstGeom prst="rect">
              <a:avLst/>
            </a:prstGeom>
            <a:noFill/>
            <a:ln>
              <a:noFill/>
            </a:ln>
          </p:spPr>
        </p:pic>
        <p:pic>
          <p:nvPicPr>
            <p:cNvPr id="505" name="Google Shape;505;p14" title="1006657.png"/>
            <p:cNvPicPr preferRelativeResize="0"/>
            <p:nvPr/>
          </p:nvPicPr>
          <p:blipFill>
            <a:blip r:embed="rId50">
              <a:alphaModFix/>
            </a:blip>
            <a:stretch>
              <a:fillRect/>
            </a:stretch>
          </p:blipFill>
          <p:spPr>
            <a:xfrm>
              <a:off x="8431550" y="4197963"/>
              <a:ext cx="193050" cy="193050"/>
            </a:xfrm>
            <a:prstGeom prst="rect">
              <a:avLst/>
            </a:prstGeom>
            <a:noFill/>
            <a:ln>
              <a:noFill/>
            </a:ln>
          </p:spPr>
        </p:pic>
      </p:grpSp>
      <p:pic>
        <p:nvPicPr>
          <p:cNvPr id="506" name="Google Shape;506;p14" title="AIU_New_Logo 1111(1).png"/>
          <p:cNvPicPr preferRelativeResize="0"/>
          <p:nvPr/>
        </p:nvPicPr>
        <p:blipFill>
          <a:blip r:embed="rId51">
            <a:alphaModFix/>
          </a:blip>
          <a:stretch>
            <a:fillRect/>
          </a:stretch>
        </p:blipFill>
        <p:spPr>
          <a:xfrm>
            <a:off x="35979000" y="-283840"/>
            <a:ext cx="3479050" cy="1538954"/>
          </a:xfrm>
          <a:prstGeom prst="rect">
            <a:avLst/>
          </a:prstGeom>
          <a:noFill/>
          <a:ln>
            <a:noFill/>
          </a:ln>
        </p:spPr>
      </p:pic>
      <p:pic>
        <p:nvPicPr>
          <p:cNvPr id="507" name="Google Shape;507;p14" title="AsaIU_New_Logo (1).png"/>
          <p:cNvPicPr preferRelativeResize="0"/>
          <p:nvPr/>
        </p:nvPicPr>
        <p:blipFill>
          <a:blip r:embed="rId52">
            <a:alphaModFix/>
          </a:blip>
          <a:stretch>
            <a:fillRect/>
          </a:stretch>
        </p:blipFill>
        <p:spPr>
          <a:xfrm>
            <a:off x="39795240" y="-189360"/>
            <a:ext cx="3739679" cy="1466282"/>
          </a:xfrm>
          <a:prstGeom prst="rect">
            <a:avLst/>
          </a:prstGeom>
          <a:noFill/>
          <a:ln>
            <a:noFill/>
          </a:ln>
        </p:spPr>
      </p:pic>
      <p:pic>
        <p:nvPicPr>
          <p:cNvPr id="508" name="Google Shape;508;p14" title="954591.png"/>
          <p:cNvPicPr preferRelativeResize="0"/>
          <p:nvPr/>
        </p:nvPicPr>
        <p:blipFill>
          <a:blip r:embed="rId53">
            <a:alphaModFix/>
          </a:blip>
          <a:stretch>
            <a:fillRect/>
          </a:stretch>
        </p:blipFill>
        <p:spPr>
          <a:xfrm>
            <a:off x="30704802" y="26086080"/>
            <a:ext cx="1223399" cy="1223482"/>
          </a:xfrm>
          <a:prstGeom prst="rect">
            <a:avLst/>
          </a:prstGeom>
          <a:noFill/>
          <a:ln>
            <a:noFill/>
          </a:ln>
        </p:spPr>
      </p:pic>
      <p:pic>
        <p:nvPicPr>
          <p:cNvPr id="509" name="Google Shape;509;p14"/>
          <p:cNvPicPr preferRelativeResize="0"/>
          <p:nvPr/>
        </p:nvPicPr>
        <p:blipFill>
          <a:blip r:embed="rId54">
            <a:alphaModFix/>
          </a:blip>
          <a:stretch>
            <a:fillRect/>
          </a:stretch>
        </p:blipFill>
        <p:spPr>
          <a:xfrm>
            <a:off x="26887439" y="26113520"/>
            <a:ext cx="1951320" cy="1474018"/>
          </a:xfrm>
          <a:prstGeom prst="rect">
            <a:avLst/>
          </a:prstGeom>
          <a:noFill/>
          <a:ln>
            <a:noFill/>
          </a:ln>
        </p:spPr>
      </p:pic>
      <p:pic>
        <p:nvPicPr>
          <p:cNvPr id="510" name="Google Shape;510;p14"/>
          <p:cNvPicPr preferRelativeResize="0"/>
          <p:nvPr/>
        </p:nvPicPr>
        <p:blipFill>
          <a:blip r:embed="rId55">
            <a:alphaModFix/>
          </a:blip>
          <a:stretch>
            <a:fillRect/>
          </a:stretch>
        </p:blipFill>
        <p:spPr>
          <a:xfrm>
            <a:off x="26481240" y="29156314"/>
            <a:ext cx="1517761" cy="1517759"/>
          </a:xfrm>
          <a:prstGeom prst="rect">
            <a:avLst/>
          </a:prstGeom>
          <a:noFill/>
          <a:ln>
            <a:noFill/>
          </a:ln>
        </p:spPr>
      </p:pic>
      <p:grpSp>
        <p:nvGrpSpPr>
          <p:cNvPr id="511" name="Google Shape;511;p14"/>
          <p:cNvGrpSpPr/>
          <p:nvPr/>
        </p:nvGrpSpPr>
        <p:grpSpPr>
          <a:xfrm>
            <a:off x="25366206" y="29156247"/>
            <a:ext cx="2401074" cy="1679093"/>
            <a:chOff x="5359451" y="4555664"/>
            <a:chExt cx="500224" cy="349811"/>
          </a:xfrm>
        </p:grpSpPr>
        <p:pic>
          <p:nvPicPr>
            <p:cNvPr id="512" name="Google Shape;512;p14" title="img.icons8.png"/>
            <p:cNvPicPr preferRelativeResize="0"/>
            <p:nvPr/>
          </p:nvPicPr>
          <p:blipFill>
            <a:blip r:embed="rId56">
              <a:alphaModFix/>
            </a:blip>
            <a:stretch>
              <a:fillRect/>
            </a:stretch>
          </p:blipFill>
          <p:spPr>
            <a:xfrm>
              <a:off x="5359451" y="4589275"/>
              <a:ext cx="316200" cy="316200"/>
            </a:xfrm>
            <a:prstGeom prst="rect">
              <a:avLst/>
            </a:prstGeom>
            <a:noFill/>
            <a:ln>
              <a:noFill/>
            </a:ln>
          </p:spPr>
        </p:pic>
        <p:pic>
          <p:nvPicPr>
            <p:cNvPr id="513" name="Google Shape;513;p14" title="5956494.png"/>
            <p:cNvPicPr preferRelativeResize="0"/>
            <p:nvPr/>
          </p:nvPicPr>
          <p:blipFill>
            <a:blip r:embed="rId57">
              <a:alphaModFix/>
            </a:blip>
            <a:stretch>
              <a:fillRect/>
            </a:stretch>
          </p:blipFill>
          <p:spPr>
            <a:xfrm>
              <a:off x="5511700" y="4555664"/>
              <a:ext cx="347975" cy="347975"/>
            </a:xfrm>
            <a:prstGeom prst="rect">
              <a:avLst/>
            </a:prstGeom>
            <a:noFill/>
            <a:ln>
              <a:noFill/>
            </a:ln>
          </p:spPr>
        </p:pic>
      </p:grpSp>
      <p:sp>
        <p:nvSpPr>
          <p:cNvPr id="514" name="Google Shape;514;p14"/>
          <p:cNvSpPr txBox="1"/>
          <p:nvPr/>
        </p:nvSpPr>
        <p:spPr>
          <a:xfrm>
            <a:off x="21234720" y="28439438"/>
            <a:ext cx="4668600" cy="28512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Projects have their embedding already encoded and stored in the Vector database </a:t>
            </a:r>
            <a:endParaRPr b="1" sz="3200">
              <a:solidFill>
                <a:srgbClr val="000000"/>
              </a:solidFill>
            </a:endParaRPr>
          </a:p>
          <a:p>
            <a:pPr indent="0" lvl="0" marL="0" rtl="0" algn="ctr">
              <a:spcBef>
                <a:spcPts val="0"/>
              </a:spcBef>
              <a:spcAft>
                <a:spcPts val="0"/>
              </a:spcAft>
              <a:buNone/>
            </a:pPr>
            <a:r>
              <a:t/>
            </a:r>
            <a:endParaRPr b="1" sz="3200">
              <a:solidFill>
                <a:srgbClr val="000000"/>
              </a:solidFill>
            </a:endParaRPr>
          </a:p>
        </p:txBody>
      </p:sp>
      <p:pic>
        <p:nvPicPr>
          <p:cNvPr id="515" name="Google Shape;515;p14" title="3480066.png"/>
          <p:cNvPicPr preferRelativeResize="0"/>
          <p:nvPr/>
        </p:nvPicPr>
        <p:blipFill>
          <a:blip r:embed="rId58">
            <a:alphaModFix/>
          </a:blip>
          <a:stretch>
            <a:fillRect/>
          </a:stretch>
        </p:blipFill>
        <p:spPr>
          <a:xfrm>
            <a:off x="42311520" y="4423360"/>
            <a:ext cx="1223399" cy="1223399"/>
          </a:xfrm>
          <a:prstGeom prst="rect">
            <a:avLst/>
          </a:prstGeom>
          <a:noFill/>
          <a:ln>
            <a:noFill/>
          </a:ln>
        </p:spPr>
      </p:pic>
      <p:pic>
        <p:nvPicPr>
          <p:cNvPr id="516" name="Google Shape;516;p14"/>
          <p:cNvPicPr preferRelativeResize="0"/>
          <p:nvPr/>
        </p:nvPicPr>
        <p:blipFill>
          <a:blip r:embed="rId59">
            <a:alphaModFix/>
          </a:blip>
          <a:stretch>
            <a:fillRect/>
          </a:stretch>
        </p:blipFill>
        <p:spPr>
          <a:xfrm>
            <a:off x="12767040" y="26152880"/>
            <a:ext cx="1716720" cy="1755360"/>
          </a:xfrm>
          <a:prstGeom prst="rect">
            <a:avLst/>
          </a:prstGeom>
          <a:noFill/>
          <a:ln>
            <a:noFill/>
          </a:ln>
        </p:spPr>
      </p:pic>
      <p:pic>
        <p:nvPicPr>
          <p:cNvPr id="517" name="Google Shape;517;p14"/>
          <p:cNvPicPr preferRelativeResize="0"/>
          <p:nvPr/>
        </p:nvPicPr>
        <p:blipFill>
          <a:blip r:embed="rId59">
            <a:alphaModFix/>
          </a:blip>
          <a:stretch>
            <a:fillRect/>
          </a:stretch>
        </p:blipFill>
        <p:spPr>
          <a:xfrm>
            <a:off x="16616160" y="26207920"/>
            <a:ext cx="1716720" cy="1755360"/>
          </a:xfrm>
          <a:prstGeom prst="rect">
            <a:avLst/>
          </a:prstGeom>
          <a:noFill/>
          <a:ln>
            <a:noFill/>
          </a:ln>
        </p:spPr>
      </p:pic>
      <p:pic>
        <p:nvPicPr>
          <p:cNvPr id="518" name="Google Shape;518;p14"/>
          <p:cNvPicPr preferRelativeResize="0"/>
          <p:nvPr/>
        </p:nvPicPr>
        <p:blipFill>
          <a:blip r:embed="rId59">
            <a:alphaModFix/>
          </a:blip>
          <a:stretch>
            <a:fillRect/>
          </a:stretch>
        </p:blipFill>
        <p:spPr>
          <a:xfrm>
            <a:off x="20589120" y="26178160"/>
            <a:ext cx="1716720" cy="1755360"/>
          </a:xfrm>
          <a:prstGeom prst="rect">
            <a:avLst/>
          </a:prstGeom>
          <a:noFill/>
          <a:ln>
            <a:noFill/>
          </a:ln>
        </p:spPr>
      </p:pic>
      <p:pic>
        <p:nvPicPr>
          <p:cNvPr id="519" name="Google Shape;519;p14"/>
          <p:cNvPicPr preferRelativeResize="0"/>
          <p:nvPr/>
        </p:nvPicPr>
        <p:blipFill>
          <a:blip r:embed="rId59">
            <a:alphaModFix/>
          </a:blip>
          <a:stretch>
            <a:fillRect/>
          </a:stretch>
        </p:blipFill>
        <p:spPr>
          <a:xfrm>
            <a:off x="24818640" y="26128320"/>
            <a:ext cx="1716720" cy="1755360"/>
          </a:xfrm>
          <a:prstGeom prst="rect">
            <a:avLst/>
          </a:prstGeom>
          <a:noFill/>
          <a:ln>
            <a:noFill/>
          </a:ln>
        </p:spPr>
      </p:pic>
      <p:pic>
        <p:nvPicPr>
          <p:cNvPr id="520" name="Google Shape;520;p14"/>
          <p:cNvPicPr preferRelativeResize="0"/>
          <p:nvPr/>
        </p:nvPicPr>
        <p:blipFill>
          <a:blip r:embed="rId59">
            <a:alphaModFix/>
          </a:blip>
          <a:stretch>
            <a:fillRect/>
          </a:stretch>
        </p:blipFill>
        <p:spPr>
          <a:xfrm>
            <a:off x="28897980" y="26244720"/>
            <a:ext cx="1716720" cy="1755360"/>
          </a:xfrm>
          <a:prstGeom prst="rect">
            <a:avLst/>
          </a:prstGeom>
          <a:noFill/>
          <a:ln>
            <a:noFill/>
          </a:ln>
        </p:spPr>
      </p:pic>
      <p:pic>
        <p:nvPicPr>
          <p:cNvPr id="521" name="Google Shape;521;p14"/>
          <p:cNvPicPr preferRelativeResize="0"/>
          <p:nvPr/>
        </p:nvPicPr>
        <p:blipFill>
          <a:blip r:embed="rId59">
            <a:alphaModFix/>
          </a:blip>
          <a:stretch>
            <a:fillRect/>
          </a:stretch>
        </p:blipFill>
        <p:spPr>
          <a:xfrm>
            <a:off x="28040100" y="29338000"/>
            <a:ext cx="1716720" cy="1755360"/>
          </a:xfrm>
          <a:prstGeom prst="rect">
            <a:avLst/>
          </a:prstGeom>
          <a:noFill/>
          <a:ln>
            <a:noFill/>
          </a:ln>
        </p:spPr>
      </p:pic>
      <p:pic>
        <p:nvPicPr>
          <p:cNvPr id="522" name="Google Shape;522;p14"/>
          <p:cNvPicPr preferRelativeResize="0"/>
          <p:nvPr/>
        </p:nvPicPr>
        <p:blipFill>
          <a:blip r:embed="rId59">
            <a:alphaModFix/>
          </a:blip>
          <a:stretch>
            <a:fillRect/>
          </a:stretch>
        </p:blipFill>
        <p:spPr>
          <a:xfrm>
            <a:off x="12889620" y="29936720"/>
            <a:ext cx="1716720" cy="1755360"/>
          </a:xfrm>
          <a:prstGeom prst="rect">
            <a:avLst/>
          </a:prstGeom>
          <a:noFill/>
          <a:ln>
            <a:noFill/>
          </a:ln>
        </p:spPr>
      </p:pic>
      <p:pic>
        <p:nvPicPr>
          <p:cNvPr id="523" name="Google Shape;523;p14"/>
          <p:cNvPicPr preferRelativeResize="0"/>
          <p:nvPr/>
        </p:nvPicPr>
        <p:blipFill>
          <a:blip r:embed="rId59">
            <a:alphaModFix/>
          </a:blip>
          <a:stretch>
            <a:fillRect/>
          </a:stretch>
        </p:blipFill>
        <p:spPr>
          <a:xfrm>
            <a:off x="16403640" y="30006080"/>
            <a:ext cx="1716720" cy="1755360"/>
          </a:xfrm>
          <a:prstGeom prst="rect">
            <a:avLst/>
          </a:prstGeom>
          <a:noFill/>
          <a:ln>
            <a:noFill/>
          </a:ln>
        </p:spPr>
      </p:pic>
      <p:sp>
        <p:nvSpPr>
          <p:cNvPr id="524" name="Google Shape;524;p14"/>
          <p:cNvSpPr txBox="1"/>
          <p:nvPr/>
        </p:nvSpPr>
        <p:spPr>
          <a:xfrm>
            <a:off x="5046060" y="18201600"/>
            <a:ext cx="5276100" cy="7367100"/>
          </a:xfrm>
          <a:prstGeom prst="rect">
            <a:avLst/>
          </a:prstGeom>
          <a:noFill/>
          <a:ln>
            <a:noFill/>
          </a:ln>
        </p:spPr>
        <p:txBody>
          <a:bodyPr anchorCtr="0" anchor="t" bIns="93075" lIns="93075" spcFirstLastPara="1" rIns="93075" wrap="square" tIns="93075">
            <a:noAutofit/>
          </a:bodyPr>
          <a:lstStyle/>
          <a:p>
            <a:pPr indent="-469900" lvl="0" marL="469900" rtl="0" algn="l">
              <a:spcBef>
                <a:spcPts val="0"/>
              </a:spcBef>
              <a:spcAft>
                <a:spcPts val="0"/>
              </a:spcAft>
              <a:buClr>
                <a:srgbClr val="000000"/>
              </a:buClr>
              <a:buSzPts val="3200"/>
              <a:buChar char="■"/>
            </a:pPr>
            <a:r>
              <a:rPr lang="en" sz="3200">
                <a:solidFill>
                  <a:srgbClr val="000000"/>
                </a:solidFill>
              </a:rPr>
              <a:t>The platform enables students to </a:t>
            </a:r>
            <a:r>
              <a:rPr b="1" lang="en" sz="3200">
                <a:solidFill>
                  <a:srgbClr val="FF0000"/>
                </a:solidFill>
              </a:rPr>
              <a:t>commercialize </a:t>
            </a:r>
            <a:r>
              <a:rPr lang="en" sz="3200">
                <a:solidFill>
                  <a:srgbClr val="000000"/>
                </a:solidFill>
              </a:rPr>
              <a:t>their work by allowing vetted external </a:t>
            </a:r>
            <a:r>
              <a:rPr b="1" lang="en" sz="3200">
                <a:solidFill>
                  <a:srgbClr val="FF0000"/>
                </a:solidFill>
              </a:rPr>
              <a:t>stakeholders</a:t>
            </a:r>
            <a:r>
              <a:rPr lang="en" sz="3200">
                <a:solidFill>
                  <a:srgbClr val="000000"/>
                </a:solidFill>
              </a:rPr>
              <a:t> to request access through a coordinator-approved process, fostering real-world impact and academic recognition.  </a:t>
            </a:r>
            <a:endParaRPr sz="3200"/>
          </a:p>
        </p:txBody>
      </p:sp>
      <p:grpSp>
        <p:nvGrpSpPr>
          <p:cNvPr id="525" name="Google Shape;525;p14"/>
          <p:cNvGrpSpPr/>
          <p:nvPr/>
        </p:nvGrpSpPr>
        <p:grpSpPr>
          <a:xfrm>
            <a:off x="5975019" y="23577408"/>
            <a:ext cx="3739701" cy="5656473"/>
            <a:chOff x="1249004" y="3881075"/>
            <a:chExt cx="640601" cy="758190"/>
          </a:xfrm>
        </p:grpSpPr>
        <p:pic>
          <p:nvPicPr>
            <p:cNvPr id="526" name="Google Shape;526;p14"/>
            <p:cNvPicPr preferRelativeResize="0"/>
            <p:nvPr/>
          </p:nvPicPr>
          <p:blipFill>
            <a:blip r:embed="rId35">
              <a:alphaModFix/>
            </a:blip>
            <a:stretch>
              <a:fillRect/>
            </a:stretch>
          </p:blipFill>
          <p:spPr>
            <a:xfrm>
              <a:off x="1249004" y="3948900"/>
              <a:ext cx="322801" cy="322765"/>
            </a:xfrm>
            <a:prstGeom prst="rect">
              <a:avLst/>
            </a:prstGeom>
            <a:noFill/>
            <a:ln>
              <a:noFill/>
            </a:ln>
          </p:spPr>
        </p:pic>
        <p:pic>
          <p:nvPicPr>
            <p:cNvPr id="527" name="Google Shape;527;p14" title="12222589.png"/>
            <p:cNvPicPr preferRelativeResize="0"/>
            <p:nvPr/>
          </p:nvPicPr>
          <p:blipFill rotWithShape="1">
            <a:blip r:embed="rId30">
              <a:alphaModFix/>
            </a:blip>
            <a:srcRect b="-12" l="0" r="-21447" t="-21435"/>
            <a:stretch/>
          </p:blipFill>
          <p:spPr>
            <a:xfrm>
              <a:off x="1573430" y="4078550"/>
              <a:ext cx="316175" cy="316175"/>
            </a:xfrm>
            <a:prstGeom prst="rect">
              <a:avLst/>
            </a:prstGeom>
            <a:noFill/>
            <a:ln>
              <a:noFill/>
            </a:ln>
          </p:spPr>
        </p:pic>
        <p:pic>
          <p:nvPicPr>
            <p:cNvPr id="528" name="Google Shape;528;p14" title="download-removebg-preview.png"/>
            <p:cNvPicPr preferRelativeResize="0"/>
            <p:nvPr/>
          </p:nvPicPr>
          <p:blipFill>
            <a:blip r:embed="rId60">
              <a:alphaModFix/>
            </a:blip>
            <a:stretch>
              <a:fillRect/>
            </a:stretch>
          </p:blipFill>
          <p:spPr>
            <a:xfrm rot="8291130">
              <a:off x="1465427" y="4279028"/>
              <a:ext cx="298700" cy="298700"/>
            </a:xfrm>
            <a:prstGeom prst="rect">
              <a:avLst/>
            </a:prstGeom>
            <a:noFill/>
            <a:ln>
              <a:noFill/>
            </a:ln>
          </p:spPr>
        </p:pic>
        <p:pic>
          <p:nvPicPr>
            <p:cNvPr id="529" name="Google Shape;529;p14" title="deepseek_logo_icon-logo_brandlogos.net_s5bgc.png"/>
            <p:cNvPicPr preferRelativeResize="0"/>
            <p:nvPr/>
          </p:nvPicPr>
          <p:blipFill rotWithShape="1">
            <a:blip r:embed="rId37">
              <a:alphaModFix/>
            </a:blip>
            <a:srcRect b="-5064" l="0" r="-12764" t="-7484"/>
            <a:stretch/>
          </p:blipFill>
          <p:spPr>
            <a:xfrm>
              <a:off x="1266235" y="4201525"/>
              <a:ext cx="334800" cy="253588"/>
            </a:xfrm>
            <a:prstGeom prst="rect">
              <a:avLst/>
            </a:prstGeom>
            <a:noFill/>
            <a:ln>
              <a:noFill/>
            </a:ln>
          </p:spPr>
        </p:pic>
        <p:pic>
          <p:nvPicPr>
            <p:cNvPr id="530" name="Google Shape;530;p14" title="ollama.png"/>
            <p:cNvPicPr preferRelativeResize="0"/>
            <p:nvPr/>
          </p:nvPicPr>
          <p:blipFill>
            <a:blip r:embed="rId36">
              <a:alphaModFix/>
            </a:blip>
            <a:stretch>
              <a:fillRect/>
            </a:stretch>
          </p:blipFill>
          <p:spPr>
            <a:xfrm>
              <a:off x="1480550" y="3881075"/>
              <a:ext cx="268475" cy="297308"/>
            </a:xfrm>
            <a:prstGeom prst="rect">
              <a:avLst/>
            </a:prstGeom>
            <a:noFill/>
            <a:ln>
              <a:noFill/>
            </a:ln>
          </p:spPr>
        </p:pic>
        <p:pic>
          <p:nvPicPr>
            <p:cNvPr id="531" name="Google Shape;531;p14" title="6231457.png"/>
            <p:cNvPicPr preferRelativeResize="0"/>
            <p:nvPr/>
          </p:nvPicPr>
          <p:blipFill>
            <a:blip r:embed="rId61">
              <a:alphaModFix/>
            </a:blip>
            <a:stretch>
              <a:fillRect/>
            </a:stretch>
          </p:blipFill>
          <p:spPr>
            <a:xfrm>
              <a:off x="1380225" y="4028323"/>
              <a:ext cx="416625" cy="416625"/>
            </a:xfrm>
            <a:prstGeom prst="rect">
              <a:avLst/>
            </a:prstGeom>
            <a:noFill/>
            <a:ln>
              <a:noFill/>
            </a:ln>
          </p:spPr>
        </p:pic>
      </p:grpSp>
      <p:sp>
        <p:nvSpPr>
          <p:cNvPr id="532" name="Google Shape;532;p14"/>
          <p:cNvSpPr txBox="1"/>
          <p:nvPr/>
        </p:nvSpPr>
        <p:spPr>
          <a:xfrm>
            <a:off x="494820" y="23801200"/>
            <a:ext cx="5276100" cy="7367100"/>
          </a:xfrm>
          <a:prstGeom prst="rect">
            <a:avLst/>
          </a:prstGeom>
          <a:noFill/>
          <a:ln>
            <a:noFill/>
          </a:ln>
        </p:spPr>
        <p:txBody>
          <a:bodyPr anchorCtr="0" anchor="t" bIns="93075" lIns="93075" spcFirstLastPara="1" rIns="93075" wrap="square" tIns="93075">
            <a:noAutofit/>
          </a:bodyPr>
          <a:lstStyle/>
          <a:p>
            <a:pPr indent="0" lvl="0" marL="0" rtl="0" algn="l">
              <a:spcBef>
                <a:spcPts val="0"/>
              </a:spcBef>
              <a:spcAft>
                <a:spcPts val="0"/>
              </a:spcAft>
              <a:buNone/>
            </a:pPr>
            <a:r>
              <a:t/>
            </a:r>
            <a:endParaRPr sz="1100">
              <a:solidFill>
                <a:srgbClr val="000000"/>
              </a:solidFill>
            </a:endParaRPr>
          </a:p>
          <a:p>
            <a:pPr indent="-469900" lvl="0" marL="469900" rtl="0" algn="l">
              <a:spcBef>
                <a:spcPts val="0"/>
              </a:spcBef>
              <a:spcAft>
                <a:spcPts val="0"/>
              </a:spcAft>
              <a:buClr>
                <a:srgbClr val="000000"/>
              </a:buClr>
              <a:buSzPts val="3200"/>
              <a:buChar char="■"/>
            </a:pPr>
            <a:r>
              <a:rPr lang="en" sz="3200">
                <a:solidFill>
                  <a:srgbClr val="000000"/>
                </a:solidFill>
              </a:rPr>
              <a:t>An AI powered </a:t>
            </a:r>
            <a:r>
              <a:rPr b="1" lang="en" sz="3200">
                <a:solidFill>
                  <a:srgbClr val="FF0000"/>
                </a:solidFill>
              </a:rPr>
              <a:t>chatbot </a:t>
            </a:r>
            <a:r>
              <a:rPr lang="en" sz="3200">
                <a:solidFill>
                  <a:srgbClr val="000000"/>
                </a:solidFill>
              </a:rPr>
              <a:t>enhances the search experience by refining user queries, recommending similar projects, and guiding users through the details of any project they are </a:t>
            </a:r>
            <a:endParaRPr sz="3200">
              <a:solidFill>
                <a:srgbClr val="000000"/>
              </a:solidFill>
            </a:endParaRPr>
          </a:p>
        </p:txBody>
      </p:sp>
      <p:sp>
        <p:nvSpPr>
          <p:cNvPr id="533" name="Google Shape;533;p14"/>
          <p:cNvSpPr txBox="1"/>
          <p:nvPr/>
        </p:nvSpPr>
        <p:spPr>
          <a:xfrm>
            <a:off x="3908280" y="28439360"/>
            <a:ext cx="6399300" cy="7367100"/>
          </a:xfrm>
          <a:prstGeom prst="rect">
            <a:avLst/>
          </a:prstGeom>
          <a:noFill/>
          <a:ln>
            <a:noFill/>
          </a:ln>
        </p:spPr>
        <p:txBody>
          <a:bodyPr anchorCtr="0" anchor="t" bIns="93075" lIns="93075" spcFirstLastPara="1" rIns="93075" wrap="square" tIns="93075">
            <a:noAutofit/>
          </a:bodyPr>
          <a:lstStyle/>
          <a:p>
            <a:pPr indent="0" lvl="0" marL="0" rtl="0" algn="l">
              <a:spcBef>
                <a:spcPts val="0"/>
              </a:spcBef>
              <a:spcAft>
                <a:spcPts val="0"/>
              </a:spcAft>
              <a:buNone/>
            </a:pPr>
            <a:r>
              <a:t/>
            </a:r>
            <a:endParaRPr sz="1100">
              <a:solidFill>
                <a:srgbClr val="000000"/>
              </a:solidFill>
            </a:endParaRPr>
          </a:p>
          <a:p>
            <a:pPr indent="-469900" lvl="0" marL="469900" rtl="0" algn="l">
              <a:spcBef>
                <a:spcPts val="0"/>
              </a:spcBef>
              <a:spcAft>
                <a:spcPts val="0"/>
              </a:spcAft>
              <a:buClr>
                <a:srgbClr val="000000"/>
              </a:buClr>
              <a:buSzPts val="3200"/>
              <a:buChar char="■"/>
            </a:pPr>
            <a:r>
              <a:rPr lang="en" sz="3200">
                <a:solidFill>
                  <a:srgbClr val="000000"/>
                </a:solidFill>
              </a:rPr>
              <a:t>An Admin </a:t>
            </a:r>
            <a:r>
              <a:rPr b="1" lang="en" sz="3200">
                <a:solidFill>
                  <a:srgbClr val="FF0000"/>
                </a:solidFill>
              </a:rPr>
              <a:t>Dashboard</a:t>
            </a:r>
            <a:r>
              <a:rPr lang="en" sz="3200">
                <a:solidFill>
                  <a:srgbClr val="000000"/>
                </a:solidFill>
              </a:rPr>
              <a:t> allows coordinators to review submissions, manage project visibility, and approve stakeholder access requests ensuring quality control and secure engagement</a:t>
            </a:r>
            <a:endParaRPr sz="3200">
              <a:solidFill>
                <a:srgbClr val="000000"/>
              </a:solidFill>
            </a:endParaRPr>
          </a:p>
        </p:txBody>
      </p:sp>
      <p:pic>
        <p:nvPicPr>
          <p:cNvPr id="534" name="Google Shape;534;p14" title="2328966.png"/>
          <p:cNvPicPr preferRelativeResize="0"/>
          <p:nvPr/>
        </p:nvPicPr>
        <p:blipFill rotWithShape="1">
          <a:blip r:embed="rId62">
            <a:alphaModFix/>
          </a:blip>
          <a:srcRect b="0" l="12510" r="-12510" t="0"/>
          <a:stretch/>
        </p:blipFill>
        <p:spPr>
          <a:xfrm>
            <a:off x="2024160" y="29530525"/>
            <a:ext cx="1607040" cy="1607040"/>
          </a:xfrm>
          <a:prstGeom prst="rect">
            <a:avLst/>
          </a:prstGeom>
          <a:noFill/>
          <a:ln>
            <a:noFill/>
          </a:ln>
        </p:spPr>
      </p:pic>
      <p:pic>
        <p:nvPicPr>
          <p:cNvPr id="535" name="Google Shape;535;p14" title="8899687.png"/>
          <p:cNvPicPr preferRelativeResize="0"/>
          <p:nvPr/>
        </p:nvPicPr>
        <p:blipFill>
          <a:blip r:embed="rId63">
            <a:alphaModFix/>
          </a:blip>
          <a:stretch>
            <a:fillRect/>
          </a:stretch>
        </p:blipFill>
        <p:spPr>
          <a:xfrm>
            <a:off x="1118760" y="29005920"/>
            <a:ext cx="1426560" cy="1426560"/>
          </a:xfrm>
          <a:prstGeom prst="rect">
            <a:avLst/>
          </a:prstGeom>
          <a:noFill/>
          <a:ln>
            <a:noFill/>
          </a:ln>
        </p:spPr>
      </p:pic>
      <p:pic>
        <p:nvPicPr>
          <p:cNvPr id="536" name="Google Shape;536;p14"/>
          <p:cNvPicPr preferRelativeResize="0"/>
          <p:nvPr/>
        </p:nvPicPr>
        <p:blipFill>
          <a:blip r:embed="rId59">
            <a:alphaModFix/>
          </a:blip>
          <a:stretch>
            <a:fillRect/>
          </a:stretch>
        </p:blipFill>
        <p:spPr>
          <a:xfrm rot="-5400000">
            <a:off x="19022660" y="28252820"/>
            <a:ext cx="1309760" cy="1161240"/>
          </a:xfrm>
          <a:prstGeom prst="rect">
            <a:avLst/>
          </a:prstGeom>
          <a:noFill/>
          <a:ln>
            <a:noFill/>
          </a:ln>
        </p:spPr>
      </p:pic>
      <p:pic>
        <p:nvPicPr>
          <p:cNvPr id="537" name="Google Shape;537;p14"/>
          <p:cNvPicPr preferRelativeResize="0"/>
          <p:nvPr/>
        </p:nvPicPr>
        <p:blipFill>
          <a:blip r:embed="rId59">
            <a:alphaModFix/>
          </a:blip>
          <a:stretch>
            <a:fillRect/>
          </a:stretch>
        </p:blipFill>
        <p:spPr>
          <a:xfrm rot="5400000">
            <a:off x="30859400" y="28234360"/>
            <a:ext cx="1899200" cy="1160400"/>
          </a:xfrm>
          <a:prstGeom prst="rect">
            <a:avLst/>
          </a:prstGeom>
          <a:noFill/>
          <a:ln>
            <a:noFill/>
          </a:ln>
        </p:spPr>
      </p:pic>
      <p:sp>
        <p:nvSpPr>
          <p:cNvPr id="538" name="Google Shape;538;p14"/>
          <p:cNvSpPr txBox="1"/>
          <p:nvPr/>
        </p:nvSpPr>
        <p:spPr>
          <a:xfrm>
            <a:off x="33423480" y="26181440"/>
            <a:ext cx="10113000" cy="3755400"/>
          </a:xfrm>
          <a:prstGeom prst="rect">
            <a:avLst/>
          </a:prstGeom>
          <a:noFill/>
          <a:ln>
            <a:noFill/>
          </a:ln>
        </p:spPr>
        <p:txBody>
          <a:bodyPr anchorCtr="0" anchor="t" bIns="93075" lIns="93075" spcFirstLastPara="1" rIns="93075" wrap="square" tIns="93075">
            <a:noAutofit/>
          </a:bodyPr>
          <a:lstStyle/>
          <a:p>
            <a:pPr indent="0" lvl="0" marL="469900" rtl="0" algn="l">
              <a:spcBef>
                <a:spcPts val="0"/>
              </a:spcBef>
              <a:spcAft>
                <a:spcPts val="0"/>
              </a:spcAft>
              <a:buNone/>
            </a:pPr>
            <a:r>
              <a:t/>
            </a:r>
            <a:endParaRPr sz="1600">
              <a:solidFill>
                <a:srgbClr val="000000"/>
              </a:solidFill>
            </a:endParaRPr>
          </a:p>
          <a:p>
            <a:pPr indent="-469900" lvl="0" marL="469900" rtl="0" algn="l">
              <a:spcBef>
                <a:spcPts val="0"/>
              </a:spcBef>
              <a:spcAft>
                <a:spcPts val="0"/>
              </a:spcAft>
              <a:buClr>
                <a:srgbClr val="000000"/>
              </a:buClr>
              <a:buSzPts val="3200"/>
              <a:buChar char="■"/>
            </a:pPr>
            <a:r>
              <a:rPr lang="en" sz="3200">
                <a:solidFill>
                  <a:srgbClr val="000000"/>
                </a:solidFill>
              </a:rPr>
              <a:t>This platform is a </a:t>
            </a:r>
            <a:r>
              <a:rPr b="1" lang="en" sz="3200">
                <a:solidFill>
                  <a:srgbClr val="FF0000"/>
                </a:solidFill>
              </a:rPr>
              <a:t>collaborative effort</a:t>
            </a:r>
            <a:r>
              <a:rPr lang="en" sz="3200">
                <a:solidFill>
                  <a:srgbClr val="000000"/>
                </a:solidFill>
              </a:rPr>
              <a:t> between Virginia Tech (USA) and Al Alamein International University (Egypt), uniting expertise across borders to build a globally scalable solution for academic project discovery and innovation.</a:t>
            </a:r>
            <a:endParaRPr sz="3200">
              <a:solidFill>
                <a:srgbClr val="000000"/>
              </a:solidFill>
            </a:endParaRPr>
          </a:p>
        </p:txBody>
      </p:sp>
      <p:pic>
        <p:nvPicPr>
          <p:cNvPr id="539" name="Google Shape;539;p14" title="AIU_New_Logo 1111(1).png"/>
          <p:cNvPicPr preferRelativeResize="0"/>
          <p:nvPr/>
        </p:nvPicPr>
        <p:blipFill>
          <a:blip r:embed="rId51">
            <a:alphaModFix/>
          </a:blip>
          <a:stretch>
            <a:fillRect/>
          </a:stretch>
        </p:blipFill>
        <p:spPr>
          <a:xfrm>
            <a:off x="41607960" y="31217360"/>
            <a:ext cx="1517763" cy="671400"/>
          </a:xfrm>
          <a:prstGeom prst="rect">
            <a:avLst/>
          </a:prstGeom>
          <a:noFill/>
          <a:ln>
            <a:noFill/>
          </a:ln>
        </p:spPr>
      </p:pic>
      <p:pic>
        <p:nvPicPr>
          <p:cNvPr descr="Flag " id="540" name="Google Shape;540;p14" title="Flag "/>
          <p:cNvPicPr preferRelativeResize="0"/>
          <p:nvPr/>
        </p:nvPicPr>
        <p:blipFill>
          <a:blip r:embed="rId64">
            <a:alphaModFix/>
          </a:blip>
          <a:stretch>
            <a:fillRect/>
          </a:stretch>
        </p:blipFill>
        <p:spPr>
          <a:xfrm>
            <a:off x="34340160" y="29657920"/>
            <a:ext cx="926640" cy="926640"/>
          </a:xfrm>
          <a:prstGeom prst="rect">
            <a:avLst/>
          </a:prstGeom>
          <a:noFill/>
          <a:ln>
            <a:noFill/>
          </a:ln>
        </p:spPr>
      </p:pic>
      <p:pic>
        <p:nvPicPr>
          <p:cNvPr id="541" name="Google Shape;541;p14" title="14009645.png"/>
          <p:cNvPicPr preferRelativeResize="0"/>
          <p:nvPr/>
        </p:nvPicPr>
        <p:blipFill>
          <a:blip r:embed="rId65">
            <a:alphaModFix/>
          </a:blip>
          <a:stretch>
            <a:fillRect/>
          </a:stretch>
        </p:blipFill>
        <p:spPr>
          <a:xfrm>
            <a:off x="41839679" y="29890236"/>
            <a:ext cx="926640" cy="926640"/>
          </a:xfrm>
          <a:prstGeom prst="rect">
            <a:avLst/>
          </a:prstGeom>
          <a:noFill/>
          <a:ln>
            <a:noFill/>
          </a:ln>
        </p:spPr>
      </p:pic>
      <p:pic>
        <p:nvPicPr>
          <p:cNvPr id="542" name="Google Shape;542;p14"/>
          <p:cNvPicPr preferRelativeResize="0"/>
          <p:nvPr/>
        </p:nvPicPr>
        <p:blipFill>
          <a:blip r:embed="rId66">
            <a:alphaModFix/>
          </a:blip>
          <a:stretch>
            <a:fillRect/>
          </a:stretch>
        </p:blipFill>
        <p:spPr>
          <a:xfrm>
            <a:off x="34084145" y="30551360"/>
            <a:ext cx="1670282" cy="1670282"/>
          </a:xfrm>
          <a:prstGeom prst="rect">
            <a:avLst/>
          </a:prstGeom>
          <a:noFill/>
          <a:ln>
            <a:noFill/>
          </a:ln>
        </p:spPr>
      </p:pic>
      <p:sp>
        <p:nvSpPr>
          <p:cNvPr id="543" name="Google Shape;543;p14"/>
          <p:cNvSpPr txBox="1"/>
          <p:nvPr/>
        </p:nvSpPr>
        <p:spPr>
          <a:xfrm>
            <a:off x="33647520" y="3595680"/>
            <a:ext cx="9580200" cy="7367100"/>
          </a:xfrm>
          <a:prstGeom prst="rect">
            <a:avLst/>
          </a:prstGeom>
          <a:noFill/>
          <a:ln>
            <a:noFill/>
          </a:ln>
        </p:spPr>
        <p:txBody>
          <a:bodyPr anchorCtr="0" anchor="t" bIns="93075" lIns="93075" spcFirstLastPara="1" rIns="93075" wrap="square" tIns="93075">
            <a:noAutofit/>
          </a:bodyPr>
          <a:lstStyle/>
          <a:p>
            <a:pPr indent="-469900" lvl="0" marL="469900" rtl="0" algn="l">
              <a:spcBef>
                <a:spcPts val="0"/>
              </a:spcBef>
              <a:spcAft>
                <a:spcPts val="0"/>
              </a:spcAft>
              <a:buClr>
                <a:srgbClr val="000000"/>
              </a:buClr>
              <a:buSzPts val="3200"/>
              <a:buChar char="■"/>
            </a:pPr>
            <a:r>
              <a:rPr lang="en" sz="3200">
                <a:solidFill>
                  <a:srgbClr val="000000"/>
                </a:solidFill>
              </a:rPr>
              <a:t>This project presents a scalable, AI-powered platform designed to showcase, search, and commercialize academic student projects</a:t>
            </a:r>
            <a:endParaRPr sz="3200">
              <a:solidFill>
                <a:srgbClr val="000000"/>
              </a:solidFill>
            </a:endParaRPr>
          </a:p>
          <a:p>
            <a:pPr indent="0" lvl="0" marL="2438400" rtl="0" algn="l">
              <a:spcBef>
                <a:spcPts val="0"/>
              </a:spcBef>
              <a:spcAft>
                <a:spcPts val="0"/>
              </a:spcAft>
              <a:buNone/>
            </a:pPr>
            <a:r>
              <a:t/>
            </a:r>
            <a:endParaRPr sz="3200">
              <a:solidFill>
                <a:srgbClr val="000000"/>
              </a:solidFill>
            </a:endParaRPr>
          </a:p>
          <a:p>
            <a:pPr indent="-469900" lvl="0" marL="469900" rtl="0" algn="l">
              <a:spcBef>
                <a:spcPts val="0"/>
              </a:spcBef>
              <a:spcAft>
                <a:spcPts val="0"/>
              </a:spcAft>
              <a:buClr>
                <a:srgbClr val="000000"/>
              </a:buClr>
              <a:buSzPts val="3200"/>
              <a:buChar char="■"/>
            </a:pPr>
            <a:r>
              <a:rPr b="1" lang="en" sz="3200">
                <a:solidFill>
                  <a:srgbClr val="000000"/>
                </a:solidFill>
              </a:rPr>
              <a:t>Addresses Significant Problem :</a:t>
            </a:r>
            <a:r>
              <a:rPr lang="en" sz="3200">
                <a:solidFill>
                  <a:srgbClr val="000000"/>
                </a:solidFill>
              </a:rPr>
              <a:t> Tackles redundancy and promotes efficient resource utilization.</a:t>
            </a:r>
            <a:endParaRPr sz="3200">
              <a:solidFill>
                <a:srgbClr val="000000"/>
              </a:solidFill>
            </a:endParaRPr>
          </a:p>
          <a:p>
            <a:pPr indent="0" lvl="0" marL="0" rtl="0" algn="l">
              <a:spcBef>
                <a:spcPts val="0"/>
              </a:spcBef>
              <a:spcAft>
                <a:spcPts val="0"/>
              </a:spcAft>
              <a:buNone/>
            </a:pPr>
            <a:r>
              <a:t/>
            </a:r>
            <a:endParaRPr sz="3200">
              <a:solidFill>
                <a:srgbClr val="000000"/>
              </a:solidFill>
            </a:endParaRPr>
          </a:p>
          <a:p>
            <a:pPr indent="0" lvl="0" marL="0" rtl="0" algn="l">
              <a:spcBef>
                <a:spcPts val="0"/>
              </a:spcBef>
              <a:spcAft>
                <a:spcPts val="0"/>
              </a:spcAft>
              <a:buNone/>
            </a:pPr>
            <a:r>
              <a:rPr lang="en" sz="3200">
                <a:solidFill>
                  <a:srgbClr val="000000"/>
                </a:solidFill>
              </a:rPr>
              <a:t>TBD</a:t>
            </a:r>
            <a:endParaRPr sz="3200">
              <a:solidFill>
                <a:srgbClr val="000000"/>
              </a:solidFill>
            </a:endParaRPr>
          </a:p>
        </p:txBody>
      </p:sp>
      <p:sp>
        <p:nvSpPr>
          <p:cNvPr id="544" name="Google Shape;544;p14"/>
          <p:cNvSpPr txBox="1"/>
          <p:nvPr/>
        </p:nvSpPr>
        <p:spPr>
          <a:xfrm>
            <a:off x="35093238" y="12453120"/>
            <a:ext cx="8494500" cy="2058300"/>
          </a:xfrm>
          <a:prstGeom prst="rect">
            <a:avLst/>
          </a:prstGeom>
          <a:noFill/>
          <a:ln>
            <a:noFill/>
          </a:ln>
        </p:spPr>
        <p:txBody>
          <a:bodyPr anchorCtr="0" anchor="t" bIns="93075" lIns="93075" spcFirstLastPara="1" rIns="93075" wrap="square" tIns="93075">
            <a:noAutofit/>
          </a:bodyPr>
          <a:lstStyle/>
          <a:p>
            <a:pPr indent="0" lvl="0" marL="0" rtl="0" algn="l">
              <a:lnSpc>
                <a:spcPct val="100000"/>
              </a:lnSpc>
              <a:spcBef>
                <a:spcPts val="0"/>
              </a:spcBef>
              <a:spcAft>
                <a:spcPts val="0"/>
              </a:spcAft>
              <a:buNone/>
            </a:pPr>
            <a:r>
              <a:rPr b="1" lang="en" sz="3200">
                <a:solidFill>
                  <a:srgbClr val="FF0000"/>
                </a:solidFill>
                <a:latin typeface="Cambria"/>
                <a:ea typeface="Cambria"/>
                <a:cs typeface="Cambria"/>
                <a:sym typeface="Cambria"/>
              </a:rPr>
              <a:t>Customizable project pages</a:t>
            </a:r>
            <a:r>
              <a:rPr b="1" lang="en" sz="3200">
                <a:latin typeface="Cambria"/>
                <a:ea typeface="Cambria"/>
                <a:cs typeface="Cambria"/>
                <a:sym typeface="Cambria"/>
              </a:rPr>
              <a:t> </a:t>
            </a:r>
            <a:r>
              <a:rPr lang="en" sz="3200">
                <a:latin typeface="Cambria"/>
                <a:ea typeface="Cambria"/>
                <a:cs typeface="Cambria"/>
                <a:sym typeface="Cambria"/>
              </a:rPr>
              <a:t>so students have complete control over the presentation of their project web pages if wanted</a:t>
            </a:r>
            <a:endParaRPr sz="3200">
              <a:latin typeface="Cambria"/>
              <a:ea typeface="Cambria"/>
              <a:cs typeface="Cambria"/>
              <a:sym typeface="Cambria"/>
            </a:endParaRPr>
          </a:p>
        </p:txBody>
      </p:sp>
      <p:sp>
        <p:nvSpPr>
          <p:cNvPr id="545" name="Google Shape;545;p14"/>
          <p:cNvSpPr txBox="1"/>
          <p:nvPr/>
        </p:nvSpPr>
        <p:spPr>
          <a:xfrm>
            <a:off x="34943940" y="14915353"/>
            <a:ext cx="8340600" cy="1628100"/>
          </a:xfrm>
          <a:prstGeom prst="rect">
            <a:avLst/>
          </a:prstGeom>
          <a:noFill/>
          <a:ln>
            <a:noFill/>
          </a:ln>
        </p:spPr>
        <p:txBody>
          <a:bodyPr anchorCtr="0" anchor="t" bIns="93075" lIns="93075" spcFirstLastPara="1" rIns="93075" wrap="square" tIns="93075">
            <a:noAutofit/>
          </a:bodyPr>
          <a:lstStyle/>
          <a:p>
            <a:pPr indent="0" lvl="0" marL="0" rtl="0" algn="l">
              <a:lnSpc>
                <a:spcPct val="100000"/>
              </a:lnSpc>
              <a:spcBef>
                <a:spcPts val="0"/>
              </a:spcBef>
              <a:spcAft>
                <a:spcPts val="0"/>
              </a:spcAft>
              <a:buNone/>
            </a:pPr>
            <a:r>
              <a:rPr b="1" lang="en" sz="3200">
                <a:solidFill>
                  <a:srgbClr val="FF0000"/>
                </a:solidFill>
                <a:latin typeface="Cambria"/>
                <a:ea typeface="Cambria"/>
                <a:cs typeface="Cambria"/>
                <a:sym typeface="Cambria"/>
              </a:rPr>
              <a:t>Extend AI Image-diagram matching</a:t>
            </a:r>
            <a:r>
              <a:rPr b="1" lang="en" sz="3200">
                <a:solidFill>
                  <a:srgbClr val="000000"/>
                </a:solidFill>
                <a:latin typeface="Cambria"/>
                <a:ea typeface="Cambria"/>
                <a:cs typeface="Cambria"/>
                <a:sym typeface="Cambria"/>
              </a:rPr>
              <a:t> </a:t>
            </a:r>
            <a:r>
              <a:rPr lang="en" sz="3200">
                <a:solidFill>
                  <a:srgbClr val="000000"/>
                </a:solidFill>
                <a:latin typeface="Cambria"/>
                <a:ea typeface="Cambria"/>
                <a:cs typeface="Cambria"/>
                <a:sym typeface="Cambria"/>
              </a:rPr>
              <a:t>to include comparisons by overall shape and layout</a:t>
            </a:r>
            <a:endParaRPr sz="3200">
              <a:latin typeface="Cambria"/>
              <a:ea typeface="Cambria"/>
              <a:cs typeface="Cambria"/>
              <a:sym typeface="Cambria"/>
            </a:endParaRPr>
          </a:p>
        </p:txBody>
      </p:sp>
      <p:sp>
        <p:nvSpPr>
          <p:cNvPr id="546" name="Google Shape;546;p14"/>
          <p:cNvSpPr txBox="1"/>
          <p:nvPr/>
        </p:nvSpPr>
        <p:spPr>
          <a:xfrm>
            <a:off x="35093220" y="16947406"/>
            <a:ext cx="8172000" cy="1929600"/>
          </a:xfrm>
          <a:prstGeom prst="rect">
            <a:avLst/>
          </a:prstGeom>
          <a:noFill/>
          <a:ln>
            <a:noFill/>
          </a:ln>
        </p:spPr>
        <p:txBody>
          <a:bodyPr anchorCtr="0" anchor="t" bIns="93075" lIns="93075" spcFirstLastPara="1" rIns="93075" wrap="square" tIns="93075">
            <a:noAutofit/>
          </a:bodyPr>
          <a:lstStyle/>
          <a:p>
            <a:pPr indent="0" lvl="0" marL="0" rtl="0" algn="l">
              <a:lnSpc>
                <a:spcPct val="100000"/>
              </a:lnSpc>
              <a:spcBef>
                <a:spcPts val="0"/>
              </a:spcBef>
              <a:spcAft>
                <a:spcPts val="0"/>
              </a:spcAft>
              <a:buNone/>
            </a:pPr>
            <a:r>
              <a:rPr b="1" lang="en" sz="3200">
                <a:solidFill>
                  <a:srgbClr val="FF0000"/>
                </a:solidFill>
                <a:latin typeface="Cambria"/>
                <a:ea typeface="Cambria"/>
                <a:cs typeface="Cambria"/>
                <a:sym typeface="Cambria"/>
              </a:rPr>
              <a:t>Expand the platform</a:t>
            </a:r>
            <a:r>
              <a:rPr b="1" lang="en" sz="3200">
                <a:solidFill>
                  <a:srgbClr val="000000"/>
                </a:solidFill>
                <a:latin typeface="Cambria"/>
                <a:ea typeface="Cambria"/>
                <a:cs typeface="Cambria"/>
                <a:sym typeface="Cambria"/>
              </a:rPr>
              <a:t> </a:t>
            </a:r>
            <a:r>
              <a:rPr lang="en" sz="3200">
                <a:solidFill>
                  <a:srgbClr val="000000"/>
                </a:solidFill>
                <a:latin typeface="Cambria"/>
                <a:ea typeface="Cambria"/>
                <a:cs typeface="Cambria"/>
                <a:sym typeface="Cambria"/>
              </a:rPr>
              <a:t>for use across multiple institutions</a:t>
            </a:r>
            <a:endParaRPr sz="3200">
              <a:latin typeface="Cambria"/>
              <a:ea typeface="Cambria"/>
              <a:cs typeface="Cambria"/>
              <a:sym typeface="Cambria"/>
            </a:endParaRPr>
          </a:p>
        </p:txBody>
      </p:sp>
      <p:sp>
        <p:nvSpPr>
          <p:cNvPr id="547" name="Google Shape;547;p14"/>
          <p:cNvSpPr txBox="1"/>
          <p:nvPr/>
        </p:nvSpPr>
        <p:spPr>
          <a:xfrm>
            <a:off x="35093220" y="18901921"/>
            <a:ext cx="8494500" cy="1153800"/>
          </a:xfrm>
          <a:prstGeom prst="rect">
            <a:avLst/>
          </a:prstGeom>
          <a:noFill/>
          <a:ln>
            <a:noFill/>
          </a:ln>
        </p:spPr>
        <p:txBody>
          <a:bodyPr anchorCtr="0" anchor="t" bIns="93075" lIns="93075" spcFirstLastPara="1" rIns="93075" wrap="square" tIns="93075">
            <a:noAutofit/>
          </a:bodyPr>
          <a:lstStyle/>
          <a:p>
            <a:pPr indent="0" lvl="0" marL="0" rtl="0" algn="l">
              <a:spcBef>
                <a:spcPts val="0"/>
              </a:spcBef>
              <a:spcAft>
                <a:spcPts val="0"/>
              </a:spcAft>
              <a:buNone/>
            </a:pPr>
            <a:r>
              <a:rPr b="1" lang="en" sz="3200">
                <a:solidFill>
                  <a:srgbClr val="FF0000"/>
                </a:solidFill>
                <a:latin typeface="Cambria"/>
                <a:ea typeface="Cambria"/>
                <a:cs typeface="Cambria"/>
                <a:sym typeface="Cambria"/>
              </a:rPr>
              <a:t>Allow external partners</a:t>
            </a:r>
            <a:r>
              <a:rPr b="1" lang="en" sz="3200">
                <a:solidFill>
                  <a:srgbClr val="000000"/>
                </a:solidFill>
                <a:latin typeface="Cambria"/>
                <a:ea typeface="Cambria"/>
                <a:cs typeface="Cambria"/>
                <a:sym typeface="Cambria"/>
              </a:rPr>
              <a:t> </a:t>
            </a:r>
            <a:r>
              <a:rPr lang="en" sz="3200">
                <a:solidFill>
                  <a:srgbClr val="000000"/>
                </a:solidFill>
                <a:latin typeface="Cambria"/>
                <a:ea typeface="Cambria"/>
                <a:cs typeface="Cambria"/>
                <a:sym typeface="Cambria"/>
              </a:rPr>
              <a:t>to manage their platform interactions in the website</a:t>
            </a:r>
            <a:endParaRPr sz="3200">
              <a:latin typeface="Cambria"/>
              <a:ea typeface="Cambria"/>
              <a:cs typeface="Cambria"/>
              <a:sym typeface="Cambria"/>
            </a:endParaRPr>
          </a:p>
        </p:txBody>
      </p:sp>
      <p:pic>
        <p:nvPicPr>
          <p:cNvPr id="548" name="Google Shape;548;p14" title="3586519.png"/>
          <p:cNvPicPr preferRelativeResize="0"/>
          <p:nvPr/>
        </p:nvPicPr>
        <p:blipFill>
          <a:blip r:embed="rId67">
            <a:alphaModFix/>
          </a:blip>
          <a:stretch>
            <a:fillRect/>
          </a:stretch>
        </p:blipFill>
        <p:spPr>
          <a:xfrm>
            <a:off x="33675579" y="12790292"/>
            <a:ext cx="1051440" cy="1051440"/>
          </a:xfrm>
          <a:prstGeom prst="rect">
            <a:avLst/>
          </a:prstGeom>
          <a:noFill/>
          <a:ln>
            <a:noFill/>
          </a:ln>
        </p:spPr>
      </p:pic>
      <p:pic>
        <p:nvPicPr>
          <p:cNvPr id="549" name="Google Shape;549;p14" title="12122351.png"/>
          <p:cNvPicPr preferRelativeResize="0"/>
          <p:nvPr/>
        </p:nvPicPr>
        <p:blipFill>
          <a:blip r:embed="rId68">
            <a:alphaModFix/>
          </a:blip>
          <a:stretch>
            <a:fillRect/>
          </a:stretch>
        </p:blipFill>
        <p:spPr>
          <a:xfrm>
            <a:off x="33675591" y="14870080"/>
            <a:ext cx="1161241" cy="1161241"/>
          </a:xfrm>
          <a:prstGeom prst="rect">
            <a:avLst/>
          </a:prstGeom>
          <a:noFill/>
          <a:ln>
            <a:noFill/>
          </a:ln>
        </p:spPr>
      </p:pic>
      <p:pic>
        <p:nvPicPr>
          <p:cNvPr id="550" name="Google Shape;550;p14" title="img.icons8.png"/>
          <p:cNvPicPr preferRelativeResize="0"/>
          <p:nvPr/>
        </p:nvPicPr>
        <p:blipFill>
          <a:blip r:embed="rId69">
            <a:alphaModFix/>
          </a:blip>
          <a:stretch>
            <a:fillRect/>
          </a:stretch>
        </p:blipFill>
        <p:spPr>
          <a:xfrm>
            <a:off x="33644519" y="16932160"/>
            <a:ext cx="1223399" cy="1223297"/>
          </a:xfrm>
          <a:prstGeom prst="rect">
            <a:avLst/>
          </a:prstGeom>
          <a:noFill/>
          <a:ln>
            <a:noFill/>
          </a:ln>
        </p:spPr>
      </p:pic>
      <p:sp>
        <p:nvSpPr>
          <p:cNvPr id="551" name="Google Shape;551;p14"/>
          <p:cNvSpPr txBox="1"/>
          <p:nvPr/>
        </p:nvSpPr>
        <p:spPr>
          <a:xfrm>
            <a:off x="33568918" y="21338130"/>
            <a:ext cx="9751800" cy="843000"/>
          </a:xfrm>
          <a:prstGeom prst="rect">
            <a:avLst/>
          </a:prstGeom>
          <a:solidFill>
            <a:srgbClr val="4F0025"/>
          </a:solidFill>
          <a:ln>
            <a:noFill/>
          </a:ln>
        </p:spPr>
        <p:txBody>
          <a:bodyPr anchorCtr="0" anchor="ctr" bIns="93075" lIns="93075" spcFirstLastPara="1" rIns="93075" wrap="square" tIns="93075">
            <a:noAutofit/>
          </a:bodyPr>
          <a:lstStyle/>
          <a:p>
            <a:pPr indent="0" lvl="0" marL="0" marR="0" rtl="0" algn="ctr">
              <a:lnSpc>
                <a:spcPct val="115000"/>
              </a:lnSpc>
              <a:spcBef>
                <a:spcPts val="0"/>
              </a:spcBef>
              <a:spcAft>
                <a:spcPts val="1100"/>
              </a:spcAft>
              <a:buClr>
                <a:srgbClr val="000000"/>
              </a:buClr>
              <a:buSzPts val="3700"/>
              <a:buFont typeface="Arial"/>
              <a:buNone/>
            </a:pPr>
            <a:r>
              <a:rPr b="1" i="0" lang="en" sz="3700" u="none" cap="none" strike="noStrike">
                <a:solidFill>
                  <a:srgbClr val="FFFFFF"/>
                </a:solidFill>
                <a:latin typeface="Cambria"/>
                <a:ea typeface="Cambria"/>
                <a:cs typeface="Cambria"/>
                <a:sym typeface="Cambria"/>
              </a:rPr>
              <a:t>Acknowledgements</a:t>
            </a:r>
            <a:endParaRPr b="1" i="0" sz="3700" u="none" cap="none" strike="noStrike">
              <a:solidFill>
                <a:srgbClr val="FFFFFF"/>
              </a:solidFill>
              <a:latin typeface="Arial"/>
              <a:ea typeface="Arial"/>
              <a:cs typeface="Arial"/>
              <a:sym typeface="Arial"/>
            </a:endParaRPr>
          </a:p>
        </p:txBody>
      </p:sp>
      <p:sp>
        <p:nvSpPr>
          <p:cNvPr id="552" name="Google Shape;552;p14"/>
          <p:cNvSpPr txBox="1"/>
          <p:nvPr/>
        </p:nvSpPr>
        <p:spPr>
          <a:xfrm>
            <a:off x="33568920" y="22475934"/>
            <a:ext cx="10008000" cy="2715000"/>
          </a:xfrm>
          <a:prstGeom prst="rect">
            <a:avLst/>
          </a:prstGeom>
          <a:noFill/>
          <a:ln>
            <a:noFill/>
          </a:ln>
        </p:spPr>
        <p:txBody>
          <a:bodyPr anchorCtr="0" anchor="t" bIns="93075" lIns="93075" spcFirstLastPara="1" rIns="93075" wrap="square" tIns="93075">
            <a:noAutofit/>
          </a:bodyPr>
          <a:lstStyle/>
          <a:p>
            <a:pPr indent="0" lvl="0" marL="0" marR="0" rtl="0" algn="l">
              <a:lnSpc>
                <a:spcPct val="115000"/>
              </a:lnSpc>
              <a:spcBef>
                <a:spcPts val="0"/>
              </a:spcBef>
              <a:spcAft>
                <a:spcPts val="0"/>
              </a:spcAft>
              <a:buClr>
                <a:srgbClr val="000000"/>
              </a:buClr>
              <a:buSzPts val="3200"/>
              <a:buFont typeface="Arial"/>
              <a:buNone/>
            </a:pPr>
            <a:r>
              <a:rPr lang="en" sz="3200">
                <a:solidFill>
                  <a:srgbClr val="202124"/>
                </a:solidFill>
              </a:rPr>
              <a:t>Special thank you to Dr. Mohammed Seyam got his support and guidance through the semester. We would also like to thank Al Alamein International University and Virginia Tech for facilitating this international collaboration.</a:t>
            </a:r>
            <a:endParaRPr i="0" sz="3200" u="none" cap="none" strike="noStrike">
              <a:solidFill>
                <a:srgbClr val="000000"/>
              </a:solidFill>
            </a:endParaRPr>
          </a:p>
        </p:txBody>
      </p:sp>
      <p:pic>
        <p:nvPicPr>
          <p:cNvPr id="553" name="Google Shape;553;p14" title="3079162.png"/>
          <p:cNvPicPr preferRelativeResize="0"/>
          <p:nvPr/>
        </p:nvPicPr>
        <p:blipFill>
          <a:blip r:embed="rId70">
            <a:alphaModFix/>
          </a:blip>
          <a:stretch>
            <a:fillRect/>
          </a:stretch>
        </p:blipFill>
        <p:spPr>
          <a:xfrm>
            <a:off x="33730500" y="19076880"/>
            <a:ext cx="1051440" cy="1051440"/>
          </a:xfrm>
          <a:prstGeom prst="rect">
            <a:avLst/>
          </a:prstGeom>
          <a:noFill/>
          <a:ln>
            <a:noFill/>
          </a:ln>
        </p:spPr>
      </p:pic>
      <p:sp>
        <p:nvSpPr>
          <p:cNvPr id="554" name="Google Shape;554;p14"/>
          <p:cNvSpPr txBox="1"/>
          <p:nvPr/>
        </p:nvSpPr>
        <p:spPr>
          <a:xfrm>
            <a:off x="28186200" y="24229680"/>
            <a:ext cx="5276100" cy="1632000"/>
          </a:xfrm>
          <a:prstGeom prst="rect">
            <a:avLst/>
          </a:prstGeom>
          <a:noFill/>
          <a:ln>
            <a:noFill/>
          </a:ln>
        </p:spPr>
        <p:txBody>
          <a:bodyPr anchorCtr="0" anchor="t" bIns="487600" lIns="487600" spcFirstLastPara="1" rIns="487600" wrap="square" tIns="487600">
            <a:noAutofit/>
          </a:bodyPr>
          <a:lstStyle/>
          <a:p>
            <a:pPr indent="0" lvl="0" marL="0" rtl="0" algn="ctr">
              <a:spcBef>
                <a:spcPts val="0"/>
              </a:spcBef>
              <a:spcAft>
                <a:spcPts val="0"/>
              </a:spcAft>
              <a:buNone/>
            </a:pPr>
            <a:r>
              <a:rPr b="1" lang="en" sz="3200">
                <a:solidFill>
                  <a:srgbClr val="000000"/>
                </a:solidFill>
              </a:rPr>
              <a:t>Search With Embedding</a:t>
            </a:r>
            <a:endParaRPr b="1" sz="3200">
              <a:solidFill>
                <a:srgbClr val="000000"/>
              </a:solidFill>
            </a:endParaRPr>
          </a:p>
          <a:p>
            <a:pPr indent="0" lvl="0" marL="0" rtl="0" algn="ctr">
              <a:spcBef>
                <a:spcPts val="0"/>
              </a:spcBef>
              <a:spcAft>
                <a:spcPts val="0"/>
              </a:spcAft>
              <a:buNone/>
            </a:pPr>
            <a:r>
              <a:rPr lang="en" sz="2100">
                <a:solidFill>
                  <a:srgbClr val="000000"/>
                </a:solidFill>
              </a:rPr>
              <a:t>Use The Embedding in order to search in the vector database</a:t>
            </a:r>
            <a:endParaRPr sz="2100">
              <a:solidFill>
                <a:srgbClr val="000000"/>
              </a:solidFill>
            </a:endParaRPr>
          </a:p>
          <a:p>
            <a:pPr indent="0" lvl="0" marL="0" rtl="0" algn="l">
              <a:spcBef>
                <a:spcPts val="0"/>
              </a:spcBef>
              <a:spcAft>
                <a:spcPts val="0"/>
              </a:spcAft>
              <a:buNone/>
            </a:pPr>
            <a:r>
              <a:t/>
            </a:r>
            <a:endParaRPr sz="3700">
              <a:solidFill>
                <a:srgbClr val="595959"/>
              </a:solidFill>
            </a:endParaRPr>
          </a:p>
        </p:txBody>
      </p:sp>
      <p:sp>
        <p:nvSpPr>
          <p:cNvPr id="555" name="Google Shape;555;p14"/>
          <p:cNvSpPr txBox="1"/>
          <p:nvPr/>
        </p:nvSpPr>
        <p:spPr>
          <a:xfrm>
            <a:off x="-6908280" y="1862400"/>
            <a:ext cx="5620200" cy="7747200"/>
          </a:xfrm>
          <a:prstGeom prst="rect">
            <a:avLst/>
          </a:prstGeom>
          <a:noFill/>
          <a:ln>
            <a:noFill/>
          </a:ln>
        </p:spPr>
        <p:txBody>
          <a:bodyPr anchorCtr="0" anchor="t" bIns="487600" lIns="487600" spcFirstLastPara="1" rIns="487600" wrap="square" tIns="487600">
            <a:noAutofit/>
          </a:bodyPr>
          <a:lstStyle/>
          <a:p>
            <a:pPr indent="0" lvl="0" marL="0" rtl="0" algn="l">
              <a:spcBef>
                <a:spcPts val="0"/>
              </a:spcBef>
              <a:spcAft>
                <a:spcPts val="0"/>
              </a:spcAft>
              <a:buNone/>
            </a:pPr>
            <a:r>
              <a:rPr lang="en" sz="9600">
                <a:solidFill>
                  <a:schemeClr val="dk2"/>
                </a:solidFill>
              </a:rPr>
              <a:t>Old </a:t>
            </a:r>
            <a:endParaRPr sz="9600">
              <a:solidFill>
                <a:schemeClr val="dk2"/>
              </a:solidFill>
            </a:endParaRPr>
          </a:p>
          <a:p>
            <a:pPr indent="0" lvl="0" marL="0" rtl="0" algn="l">
              <a:spcBef>
                <a:spcPts val="0"/>
              </a:spcBef>
              <a:spcAft>
                <a:spcPts val="0"/>
              </a:spcAft>
              <a:buNone/>
            </a:pPr>
            <a:r>
              <a:rPr lang="en" sz="9600">
                <a:solidFill>
                  <a:schemeClr val="dk2"/>
                </a:solidFill>
              </a:rPr>
              <a:t>Version</a:t>
            </a:r>
            <a:endParaRPr sz="96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